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8" r:id="rId1"/>
  </p:sldMasterIdLst>
  <p:sldIdLst>
    <p:sldId id="257" r:id="rId2"/>
  </p:sldIdLst>
  <p:sldSz cx="36576000" cy="27432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8640" userDrawn="1">
          <p15:clr>
            <a:srgbClr val="A4A3A4"/>
          </p15:clr>
        </p15:guide>
        <p15:guide id="2" pos="1152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8989"/>
    <a:srgbClr val="FEDEDE"/>
    <a:srgbClr val="FECECE"/>
    <a:srgbClr val="FEF4F4"/>
    <a:srgbClr val="D42A52"/>
    <a:srgbClr val="9D1824"/>
    <a:srgbClr val="F2F2F2"/>
    <a:srgbClr val="CB243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48DC255-13AC-448D-83B2-24F01BCE0671}" v="3" dt="2023-07-17T20:09:35.87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413"/>
    <p:restoredTop sz="94601" autoAdjust="0"/>
  </p:normalViewPr>
  <p:slideViewPr>
    <p:cSldViewPr snapToGrid="0" snapToObjects="1" showGuides="1">
      <p:cViewPr>
        <p:scale>
          <a:sx n="26" d="100"/>
          <a:sy n="26" d="100"/>
        </p:scale>
        <p:origin x="740" y="-1204"/>
      </p:cViewPr>
      <p:guideLst>
        <p:guide orient="horz" pos="8640"/>
        <p:guide pos="1152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7" Type="http://schemas.microsoft.com/office/2015/10/relationships/revisionInfo" Target="revisionInfo.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jpg>
</file>

<file path=ppt/media/image2.png>
</file>

<file path=ppt/media/image3.png>
</file>

<file path=ppt/media/image4.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743200" y="4489452"/>
            <a:ext cx="31089600" cy="9550400"/>
          </a:xfrm>
        </p:spPr>
        <p:txBody>
          <a:bodyPr anchor="b"/>
          <a:lstStyle>
            <a:lvl1pPr algn="ctr">
              <a:defRPr sz="24000"/>
            </a:lvl1pPr>
          </a:lstStyle>
          <a:p>
            <a:r>
              <a:rPr lang="en-US"/>
              <a:t>Click to edit Master title style</a:t>
            </a:r>
            <a:endParaRPr lang="en-US" dirty="0"/>
          </a:p>
        </p:txBody>
      </p:sp>
      <p:sp>
        <p:nvSpPr>
          <p:cNvPr id="3" name="Subtitle 2"/>
          <p:cNvSpPr>
            <a:spLocks noGrp="1"/>
          </p:cNvSpPr>
          <p:nvPr>
            <p:ph type="subTitle" idx="1"/>
          </p:nvPr>
        </p:nvSpPr>
        <p:spPr>
          <a:xfrm>
            <a:off x="4572000" y="14408152"/>
            <a:ext cx="27432000" cy="6623048"/>
          </a:xfrm>
        </p:spPr>
        <p:txBody>
          <a:bodyPr/>
          <a:lstStyle>
            <a:lvl1pPr marL="0" indent="0" algn="ctr">
              <a:buNone/>
              <a:defRPr sz="9600"/>
            </a:lvl1pPr>
            <a:lvl2pPr marL="1828800" indent="0" algn="ctr">
              <a:buNone/>
              <a:defRPr sz="8000"/>
            </a:lvl2pPr>
            <a:lvl3pPr marL="3657600" indent="0" algn="ctr">
              <a:buNone/>
              <a:defRPr sz="7200"/>
            </a:lvl3pPr>
            <a:lvl4pPr marL="5486400" indent="0" algn="ctr">
              <a:buNone/>
              <a:defRPr sz="6400"/>
            </a:lvl4pPr>
            <a:lvl5pPr marL="7315200" indent="0" algn="ctr">
              <a:buNone/>
              <a:defRPr sz="6400"/>
            </a:lvl5pPr>
            <a:lvl6pPr marL="9144000" indent="0" algn="ctr">
              <a:buNone/>
              <a:defRPr sz="6400"/>
            </a:lvl6pPr>
            <a:lvl7pPr marL="10972800" indent="0" algn="ctr">
              <a:buNone/>
              <a:defRPr sz="6400"/>
            </a:lvl7pPr>
            <a:lvl8pPr marL="12801600" indent="0" algn="ctr">
              <a:buNone/>
              <a:defRPr sz="6400"/>
            </a:lvl8pPr>
            <a:lvl9pPr marL="14630400" indent="0" algn="ctr">
              <a:buNone/>
              <a:defRPr sz="64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7/26/2023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7109851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7/26/2023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3823685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6174702" y="1460500"/>
            <a:ext cx="7886700" cy="2324735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514602" y="1460500"/>
            <a:ext cx="23202900" cy="2324735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7/26/2023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96154802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4441542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7/26/2023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747023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495552" y="6838958"/>
            <a:ext cx="31546800" cy="11410948"/>
          </a:xfrm>
        </p:spPr>
        <p:txBody>
          <a:bodyPr anchor="b"/>
          <a:lstStyle>
            <a:lvl1pPr>
              <a:defRPr sz="24000"/>
            </a:lvl1pPr>
          </a:lstStyle>
          <a:p>
            <a:r>
              <a:rPr lang="en-US"/>
              <a:t>Click to edit Master title style</a:t>
            </a:r>
            <a:endParaRPr lang="en-US" dirty="0"/>
          </a:p>
        </p:txBody>
      </p:sp>
      <p:sp>
        <p:nvSpPr>
          <p:cNvPr id="3" name="Text Placeholder 2"/>
          <p:cNvSpPr>
            <a:spLocks noGrp="1"/>
          </p:cNvSpPr>
          <p:nvPr>
            <p:ph type="body" idx="1"/>
          </p:nvPr>
        </p:nvSpPr>
        <p:spPr>
          <a:xfrm>
            <a:off x="2495552" y="18357858"/>
            <a:ext cx="31546800" cy="6000748"/>
          </a:xfrm>
        </p:spPr>
        <p:txBody>
          <a:bodyPr/>
          <a:lstStyle>
            <a:lvl1pPr marL="0" indent="0">
              <a:buNone/>
              <a:defRPr sz="9600">
                <a:solidFill>
                  <a:schemeClr val="tx1"/>
                </a:solidFill>
              </a:defRPr>
            </a:lvl1pPr>
            <a:lvl2pPr marL="1828800" indent="0">
              <a:buNone/>
              <a:defRPr sz="8000">
                <a:solidFill>
                  <a:schemeClr val="tx1">
                    <a:tint val="75000"/>
                  </a:schemeClr>
                </a:solidFill>
              </a:defRPr>
            </a:lvl2pPr>
            <a:lvl3pPr marL="3657600" indent="0">
              <a:buNone/>
              <a:defRPr sz="7200">
                <a:solidFill>
                  <a:schemeClr val="tx1">
                    <a:tint val="75000"/>
                  </a:schemeClr>
                </a:solidFill>
              </a:defRPr>
            </a:lvl3pPr>
            <a:lvl4pPr marL="5486400" indent="0">
              <a:buNone/>
              <a:defRPr sz="6400">
                <a:solidFill>
                  <a:schemeClr val="tx1">
                    <a:tint val="75000"/>
                  </a:schemeClr>
                </a:solidFill>
              </a:defRPr>
            </a:lvl4pPr>
            <a:lvl5pPr marL="7315200" indent="0">
              <a:buNone/>
              <a:defRPr sz="6400">
                <a:solidFill>
                  <a:schemeClr val="tx1">
                    <a:tint val="75000"/>
                  </a:schemeClr>
                </a:solidFill>
              </a:defRPr>
            </a:lvl5pPr>
            <a:lvl6pPr marL="9144000" indent="0">
              <a:buNone/>
              <a:defRPr sz="6400">
                <a:solidFill>
                  <a:schemeClr val="tx1">
                    <a:tint val="75000"/>
                  </a:schemeClr>
                </a:solidFill>
              </a:defRPr>
            </a:lvl6pPr>
            <a:lvl7pPr marL="10972800" indent="0">
              <a:buNone/>
              <a:defRPr sz="6400">
                <a:solidFill>
                  <a:schemeClr val="tx1">
                    <a:tint val="75000"/>
                  </a:schemeClr>
                </a:solidFill>
              </a:defRPr>
            </a:lvl7pPr>
            <a:lvl8pPr marL="12801600" indent="0">
              <a:buNone/>
              <a:defRPr sz="6400">
                <a:solidFill>
                  <a:schemeClr val="tx1">
                    <a:tint val="75000"/>
                  </a:schemeClr>
                </a:solidFill>
              </a:defRPr>
            </a:lvl8pPr>
            <a:lvl9pPr marL="14630400" indent="0">
              <a:buNone/>
              <a:defRPr sz="6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7/26/2023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7269478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14600" y="7302500"/>
            <a:ext cx="15544800" cy="174053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8516600" y="7302500"/>
            <a:ext cx="15544800" cy="174053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dirty="0"/>
              <a:t>7/26/2023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0563675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519364" y="1460506"/>
            <a:ext cx="31546800" cy="5302252"/>
          </a:xfrm>
        </p:spPr>
        <p:txBody>
          <a:bodyPr/>
          <a:lstStyle/>
          <a:p>
            <a:r>
              <a:rPr lang="en-US"/>
              <a:t>Click to edit Master title style</a:t>
            </a:r>
            <a:endParaRPr lang="en-US" dirty="0"/>
          </a:p>
        </p:txBody>
      </p:sp>
      <p:sp>
        <p:nvSpPr>
          <p:cNvPr id="3" name="Text Placeholder 2"/>
          <p:cNvSpPr>
            <a:spLocks noGrp="1"/>
          </p:cNvSpPr>
          <p:nvPr>
            <p:ph type="body" idx="1"/>
          </p:nvPr>
        </p:nvSpPr>
        <p:spPr>
          <a:xfrm>
            <a:off x="2519368" y="6724652"/>
            <a:ext cx="15473360" cy="3295648"/>
          </a:xfrm>
        </p:spPr>
        <p:txBody>
          <a:bodyPr anchor="b"/>
          <a:lstStyle>
            <a:lvl1pPr marL="0" indent="0">
              <a:buNone/>
              <a:defRPr sz="9600" b="1"/>
            </a:lvl1pPr>
            <a:lvl2pPr marL="1828800" indent="0">
              <a:buNone/>
              <a:defRPr sz="8000" b="1"/>
            </a:lvl2pPr>
            <a:lvl3pPr marL="3657600" indent="0">
              <a:buNone/>
              <a:defRPr sz="7200" b="1"/>
            </a:lvl3pPr>
            <a:lvl4pPr marL="5486400" indent="0">
              <a:buNone/>
              <a:defRPr sz="6400" b="1"/>
            </a:lvl4pPr>
            <a:lvl5pPr marL="7315200" indent="0">
              <a:buNone/>
              <a:defRPr sz="6400" b="1"/>
            </a:lvl5pPr>
            <a:lvl6pPr marL="9144000" indent="0">
              <a:buNone/>
              <a:defRPr sz="6400" b="1"/>
            </a:lvl6pPr>
            <a:lvl7pPr marL="10972800" indent="0">
              <a:buNone/>
              <a:defRPr sz="6400" b="1"/>
            </a:lvl7pPr>
            <a:lvl8pPr marL="12801600" indent="0">
              <a:buNone/>
              <a:defRPr sz="6400" b="1"/>
            </a:lvl8pPr>
            <a:lvl9pPr marL="14630400" indent="0">
              <a:buNone/>
              <a:defRPr sz="6400" b="1"/>
            </a:lvl9pPr>
          </a:lstStyle>
          <a:p>
            <a:pPr lvl="0"/>
            <a:r>
              <a:rPr lang="en-US"/>
              <a:t>Click to edit Master text styles</a:t>
            </a:r>
          </a:p>
        </p:txBody>
      </p:sp>
      <p:sp>
        <p:nvSpPr>
          <p:cNvPr id="4" name="Content Placeholder 3"/>
          <p:cNvSpPr>
            <a:spLocks noGrp="1"/>
          </p:cNvSpPr>
          <p:nvPr>
            <p:ph sz="half" idx="2"/>
          </p:nvPr>
        </p:nvSpPr>
        <p:spPr>
          <a:xfrm>
            <a:off x="2519368" y="10020300"/>
            <a:ext cx="15473360" cy="147383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8516602" y="6724652"/>
            <a:ext cx="15549564" cy="3295648"/>
          </a:xfrm>
        </p:spPr>
        <p:txBody>
          <a:bodyPr anchor="b"/>
          <a:lstStyle>
            <a:lvl1pPr marL="0" indent="0">
              <a:buNone/>
              <a:defRPr sz="9600" b="1"/>
            </a:lvl1pPr>
            <a:lvl2pPr marL="1828800" indent="0">
              <a:buNone/>
              <a:defRPr sz="8000" b="1"/>
            </a:lvl2pPr>
            <a:lvl3pPr marL="3657600" indent="0">
              <a:buNone/>
              <a:defRPr sz="7200" b="1"/>
            </a:lvl3pPr>
            <a:lvl4pPr marL="5486400" indent="0">
              <a:buNone/>
              <a:defRPr sz="6400" b="1"/>
            </a:lvl4pPr>
            <a:lvl5pPr marL="7315200" indent="0">
              <a:buNone/>
              <a:defRPr sz="6400" b="1"/>
            </a:lvl5pPr>
            <a:lvl6pPr marL="9144000" indent="0">
              <a:buNone/>
              <a:defRPr sz="6400" b="1"/>
            </a:lvl6pPr>
            <a:lvl7pPr marL="10972800" indent="0">
              <a:buNone/>
              <a:defRPr sz="6400" b="1"/>
            </a:lvl7pPr>
            <a:lvl8pPr marL="12801600" indent="0">
              <a:buNone/>
              <a:defRPr sz="6400" b="1"/>
            </a:lvl8pPr>
            <a:lvl9pPr marL="14630400" indent="0">
              <a:buNone/>
              <a:defRPr sz="6400" b="1"/>
            </a:lvl9pPr>
          </a:lstStyle>
          <a:p>
            <a:pPr lvl="0"/>
            <a:r>
              <a:rPr lang="en-US"/>
              <a:t>Click to edit Master text styles</a:t>
            </a:r>
          </a:p>
        </p:txBody>
      </p:sp>
      <p:sp>
        <p:nvSpPr>
          <p:cNvPr id="6" name="Content Placeholder 5"/>
          <p:cNvSpPr>
            <a:spLocks noGrp="1"/>
          </p:cNvSpPr>
          <p:nvPr>
            <p:ph sz="quarter" idx="4"/>
          </p:nvPr>
        </p:nvSpPr>
        <p:spPr>
          <a:xfrm>
            <a:off x="18516602" y="10020300"/>
            <a:ext cx="15549564" cy="147383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dirty="0"/>
              <a:t>7/26/2023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42696587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dirty="0"/>
              <a:t>7/26/2023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5998175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7/26/2023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4870975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19364" y="1828800"/>
            <a:ext cx="11796712" cy="6400800"/>
          </a:xfrm>
        </p:spPr>
        <p:txBody>
          <a:bodyPr anchor="b"/>
          <a:lstStyle>
            <a:lvl1pPr>
              <a:defRPr sz="12800"/>
            </a:lvl1pPr>
          </a:lstStyle>
          <a:p>
            <a:r>
              <a:rPr lang="en-US"/>
              <a:t>Click to edit Master title style</a:t>
            </a:r>
            <a:endParaRPr lang="en-US" dirty="0"/>
          </a:p>
        </p:txBody>
      </p:sp>
      <p:sp>
        <p:nvSpPr>
          <p:cNvPr id="3" name="Content Placeholder 2"/>
          <p:cNvSpPr>
            <a:spLocks noGrp="1"/>
          </p:cNvSpPr>
          <p:nvPr>
            <p:ph idx="1"/>
          </p:nvPr>
        </p:nvSpPr>
        <p:spPr>
          <a:xfrm>
            <a:off x="15549564" y="3949706"/>
            <a:ext cx="18516600" cy="19494500"/>
          </a:xfrm>
        </p:spPr>
        <p:txBody>
          <a:bodyPr/>
          <a:lstStyle>
            <a:lvl1pPr>
              <a:defRPr sz="12800"/>
            </a:lvl1pPr>
            <a:lvl2pPr>
              <a:defRPr sz="11200"/>
            </a:lvl2pPr>
            <a:lvl3pPr>
              <a:defRPr sz="9600"/>
            </a:lvl3pPr>
            <a:lvl4pPr>
              <a:defRPr sz="8000"/>
            </a:lvl4pPr>
            <a:lvl5pPr>
              <a:defRPr sz="8000"/>
            </a:lvl5pPr>
            <a:lvl6pPr>
              <a:defRPr sz="8000"/>
            </a:lvl6pPr>
            <a:lvl7pPr>
              <a:defRPr sz="8000"/>
            </a:lvl7pPr>
            <a:lvl8pPr>
              <a:defRPr sz="8000"/>
            </a:lvl8pPr>
            <a:lvl9pPr>
              <a:defRPr sz="8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19364" y="8229600"/>
            <a:ext cx="11796712" cy="15246352"/>
          </a:xfrm>
        </p:spPr>
        <p:txBody>
          <a:bodyPr/>
          <a:lstStyle>
            <a:lvl1pPr marL="0" indent="0">
              <a:buNone/>
              <a:defRPr sz="6400"/>
            </a:lvl1pPr>
            <a:lvl2pPr marL="1828800" indent="0">
              <a:buNone/>
              <a:defRPr sz="5600"/>
            </a:lvl2pPr>
            <a:lvl3pPr marL="3657600" indent="0">
              <a:buNone/>
              <a:defRPr sz="4800"/>
            </a:lvl3pPr>
            <a:lvl4pPr marL="5486400" indent="0">
              <a:buNone/>
              <a:defRPr sz="4000"/>
            </a:lvl4pPr>
            <a:lvl5pPr marL="7315200" indent="0">
              <a:buNone/>
              <a:defRPr sz="4000"/>
            </a:lvl5pPr>
            <a:lvl6pPr marL="9144000" indent="0">
              <a:buNone/>
              <a:defRPr sz="4000"/>
            </a:lvl6pPr>
            <a:lvl7pPr marL="10972800" indent="0">
              <a:buNone/>
              <a:defRPr sz="4000"/>
            </a:lvl7pPr>
            <a:lvl8pPr marL="12801600" indent="0">
              <a:buNone/>
              <a:defRPr sz="4000"/>
            </a:lvl8pPr>
            <a:lvl9pPr marL="14630400" indent="0">
              <a:buNone/>
              <a:defRPr sz="4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7/26/2023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3320769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19364" y="1828800"/>
            <a:ext cx="11796712" cy="6400800"/>
          </a:xfrm>
        </p:spPr>
        <p:txBody>
          <a:bodyPr anchor="b"/>
          <a:lstStyle>
            <a:lvl1pPr>
              <a:defRPr sz="1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5549564" y="3949706"/>
            <a:ext cx="18516600" cy="19494500"/>
          </a:xfrm>
        </p:spPr>
        <p:txBody>
          <a:bodyPr anchor="t"/>
          <a:lstStyle>
            <a:lvl1pPr marL="0" indent="0">
              <a:buNone/>
              <a:defRPr sz="12800"/>
            </a:lvl1pPr>
            <a:lvl2pPr marL="1828800" indent="0">
              <a:buNone/>
              <a:defRPr sz="11200"/>
            </a:lvl2pPr>
            <a:lvl3pPr marL="3657600" indent="0">
              <a:buNone/>
              <a:defRPr sz="9600"/>
            </a:lvl3pPr>
            <a:lvl4pPr marL="5486400" indent="0">
              <a:buNone/>
              <a:defRPr sz="8000"/>
            </a:lvl4pPr>
            <a:lvl5pPr marL="7315200" indent="0">
              <a:buNone/>
              <a:defRPr sz="8000"/>
            </a:lvl5pPr>
            <a:lvl6pPr marL="9144000" indent="0">
              <a:buNone/>
              <a:defRPr sz="8000"/>
            </a:lvl6pPr>
            <a:lvl7pPr marL="10972800" indent="0">
              <a:buNone/>
              <a:defRPr sz="8000"/>
            </a:lvl7pPr>
            <a:lvl8pPr marL="12801600" indent="0">
              <a:buNone/>
              <a:defRPr sz="8000"/>
            </a:lvl8pPr>
            <a:lvl9pPr marL="14630400" indent="0">
              <a:buNone/>
              <a:defRPr sz="8000"/>
            </a:lvl9pPr>
          </a:lstStyle>
          <a:p>
            <a:r>
              <a:rPr lang="en-US"/>
              <a:t>Click icon to add picture</a:t>
            </a:r>
            <a:endParaRPr lang="en-US" dirty="0"/>
          </a:p>
        </p:txBody>
      </p:sp>
      <p:sp>
        <p:nvSpPr>
          <p:cNvPr id="4" name="Text Placeholder 3"/>
          <p:cNvSpPr>
            <a:spLocks noGrp="1"/>
          </p:cNvSpPr>
          <p:nvPr>
            <p:ph type="body" sz="half" idx="2"/>
          </p:nvPr>
        </p:nvSpPr>
        <p:spPr>
          <a:xfrm>
            <a:off x="2519364" y="8229600"/>
            <a:ext cx="11796712" cy="15246352"/>
          </a:xfrm>
        </p:spPr>
        <p:txBody>
          <a:bodyPr/>
          <a:lstStyle>
            <a:lvl1pPr marL="0" indent="0">
              <a:buNone/>
              <a:defRPr sz="6400"/>
            </a:lvl1pPr>
            <a:lvl2pPr marL="1828800" indent="0">
              <a:buNone/>
              <a:defRPr sz="5600"/>
            </a:lvl2pPr>
            <a:lvl3pPr marL="3657600" indent="0">
              <a:buNone/>
              <a:defRPr sz="4800"/>
            </a:lvl3pPr>
            <a:lvl4pPr marL="5486400" indent="0">
              <a:buNone/>
              <a:defRPr sz="4000"/>
            </a:lvl4pPr>
            <a:lvl5pPr marL="7315200" indent="0">
              <a:buNone/>
              <a:defRPr sz="4000"/>
            </a:lvl5pPr>
            <a:lvl6pPr marL="9144000" indent="0">
              <a:buNone/>
              <a:defRPr sz="4000"/>
            </a:lvl6pPr>
            <a:lvl7pPr marL="10972800" indent="0">
              <a:buNone/>
              <a:defRPr sz="4000"/>
            </a:lvl7pPr>
            <a:lvl8pPr marL="12801600" indent="0">
              <a:buNone/>
              <a:defRPr sz="4000"/>
            </a:lvl8pPr>
            <a:lvl9pPr marL="14630400" indent="0">
              <a:buNone/>
              <a:defRPr sz="4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7/26/2023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2443396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514600" y="1460506"/>
            <a:ext cx="31546800" cy="530225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514600" y="7302500"/>
            <a:ext cx="31546800" cy="1740535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514600" y="25425406"/>
            <a:ext cx="8229600" cy="1460500"/>
          </a:xfrm>
          <a:prstGeom prst="rect">
            <a:avLst/>
          </a:prstGeom>
        </p:spPr>
        <p:txBody>
          <a:bodyPr vert="horz" lIns="91440" tIns="45720" rIns="91440" bIns="45720" rtlCol="0" anchor="ctr"/>
          <a:lstStyle>
            <a:lvl1pPr algn="l">
              <a:defRPr sz="4800">
                <a:solidFill>
                  <a:schemeClr val="tx1">
                    <a:tint val="75000"/>
                  </a:schemeClr>
                </a:solidFill>
              </a:defRPr>
            </a:lvl1pPr>
          </a:lstStyle>
          <a:p>
            <a:fld id="{C764DE79-268F-4C1A-8933-263129D2AF90}" type="datetimeFigureOut">
              <a:rPr lang="en-US" dirty="0"/>
              <a:t>7/26/2023</a:t>
            </a:fld>
            <a:endParaRPr lang="en-US" dirty="0"/>
          </a:p>
        </p:txBody>
      </p:sp>
      <p:sp>
        <p:nvSpPr>
          <p:cNvPr id="5" name="Footer Placeholder 4"/>
          <p:cNvSpPr>
            <a:spLocks noGrp="1"/>
          </p:cNvSpPr>
          <p:nvPr>
            <p:ph type="ftr" sz="quarter" idx="3"/>
          </p:nvPr>
        </p:nvSpPr>
        <p:spPr>
          <a:xfrm>
            <a:off x="12115800" y="25425406"/>
            <a:ext cx="12344400" cy="1460500"/>
          </a:xfrm>
          <a:prstGeom prst="rect">
            <a:avLst/>
          </a:prstGeom>
        </p:spPr>
        <p:txBody>
          <a:bodyPr vert="horz" lIns="91440" tIns="45720" rIns="91440" bIns="45720" rtlCol="0" anchor="ctr"/>
          <a:lstStyle>
            <a:lvl1pPr algn="ctr">
              <a:defRPr sz="48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25831800" y="25425406"/>
            <a:ext cx="8229600" cy="1460500"/>
          </a:xfrm>
          <a:prstGeom prst="rect">
            <a:avLst/>
          </a:prstGeom>
        </p:spPr>
        <p:txBody>
          <a:bodyPr vert="horz" lIns="91440" tIns="45720" rIns="91440" bIns="45720" rtlCol="0" anchor="ctr"/>
          <a:lstStyle>
            <a:lvl1pPr algn="r">
              <a:defRPr sz="4800">
                <a:solidFill>
                  <a:schemeClr val="tx1">
                    <a:tint val="75000"/>
                  </a:schemeClr>
                </a:solidFill>
              </a:defRPr>
            </a:lvl1pPr>
          </a:lstStyle>
          <a:p>
            <a:fld id="{48F63A3B-78C7-47BE-AE5E-E10140E04643}" type="slidenum">
              <a:rPr lang="en-US" dirty="0"/>
              <a:t>‹#›</a:t>
            </a:fld>
            <a:endParaRPr lang="en-US" dirty="0"/>
          </a:p>
        </p:txBody>
      </p:sp>
      <p:pic>
        <p:nvPicPr>
          <p:cNvPr id="7" name="Picture 6">
            <a:extLst>
              <a:ext uri="{FF2B5EF4-FFF2-40B4-BE49-F238E27FC236}">
                <a16:creationId xmlns:a16="http://schemas.microsoft.com/office/drawing/2014/main" id="{4D39F6A8-88E9-B283-8954-1720C286C9DC}"/>
              </a:ext>
            </a:extLst>
          </p:cNvPr>
          <p:cNvPicPr>
            <a:picLocks noChangeAspect="1"/>
          </p:cNvPicPr>
          <p:nvPr userDrawn="1"/>
        </p:nvPicPr>
        <p:blipFill>
          <a:blip r:embed="rId14"/>
          <a:srcRect/>
          <a:stretch/>
        </p:blipFill>
        <p:spPr>
          <a:xfrm>
            <a:off x="0" y="0"/>
            <a:ext cx="36576000" cy="27432000"/>
          </a:xfrm>
          <a:prstGeom prst="rect">
            <a:avLst/>
          </a:prstGeom>
        </p:spPr>
      </p:pic>
    </p:spTree>
    <p:extLst>
      <p:ext uri="{BB962C8B-B14F-4D97-AF65-F5344CB8AC3E}">
        <p14:creationId xmlns:p14="http://schemas.microsoft.com/office/powerpoint/2010/main" val="1264997162"/>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 id="2147483698" r:id="rId10"/>
    <p:sldLayoutId id="2147483699" r:id="rId11"/>
    <p:sldLayoutId id="2147483700" r:id="rId12"/>
  </p:sldLayoutIdLst>
  <p:txStyles>
    <p:titleStyle>
      <a:lvl1pPr algn="l" defTabSz="3657600" rtl="0" eaLnBrk="1" latinLnBrk="0" hangingPunct="1">
        <a:lnSpc>
          <a:spcPct val="90000"/>
        </a:lnSpc>
        <a:spcBef>
          <a:spcPct val="0"/>
        </a:spcBef>
        <a:buNone/>
        <a:defRPr sz="17600" kern="1200">
          <a:solidFill>
            <a:schemeClr val="tx1"/>
          </a:solidFill>
          <a:latin typeface="+mj-lt"/>
          <a:ea typeface="+mj-ea"/>
          <a:cs typeface="+mj-cs"/>
        </a:defRPr>
      </a:lvl1pPr>
    </p:titleStyle>
    <p:bodyStyle>
      <a:lvl1pPr marL="914400" indent="-914400" algn="l" defTabSz="3657600" rtl="0" eaLnBrk="1" latinLnBrk="0" hangingPunct="1">
        <a:lnSpc>
          <a:spcPct val="90000"/>
        </a:lnSpc>
        <a:spcBef>
          <a:spcPts val="4000"/>
        </a:spcBef>
        <a:buFont typeface="Arial" panose="020B0604020202020204" pitchFamily="34" charset="0"/>
        <a:buChar char="•"/>
        <a:defRPr sz="11200" kern="1200">
          <a:solidFill>
            <a:schemeClr val="tx1"/>
          </a:solidFill>
          <a:latin typeface="+mn-lt"/>
          <a:ea typeface="+mn-ea"/>
          <a:cs typeface="+mn-cs"/>
        </a:defRPr>
      </a:lvl1pPr>
      <a:lvl2pPr marL="2743200" indent="-914400" algn="l" defTabSz="3657600" rtl="0" eaLnBrk="1" latinLnBrk="0" hangingPunct="1">
        <a:lnSpc>
          <a:spcPct val="90000"/>
        </a:lnSpc>
        <a:spcBef>
          <a:spcPts val="2000"/>
        </a:spcBef>
        <a:buFont typeface="Arial" panose="020B0604020202020204" pitchFamily="34" charset="0"/>
        <a:buChar char="•"/>
        <a:defRPr sz="9600" kern="1200">
          <a:solidFill>
            <a:schemeClr val="tx1"/>
          </a:solidFill>
          <a:latin typeface="+mn-lt"/>
          <a:ea typeface="+mn-ea"/>
          <a:cs typeface="+mn-cs"/>
        </a:defRPr>
      </a:lvl2pPr>
      <a:lvl3pPr marL="4572000" indent="-914400" algn="l" defTabSz="3657600" rtl="0" eaLnBrk="1" latinLnBrk="0" hangingPunct="1">
        <a:lnSpc>
          <a:spcPct val="90000"/>
        </a:lnSpc>
        <a:spcBef>
          <a:spcPts val="2000"/>
        </a:spcBef>
        <a:buFont typeface="Arial" panose="020B0604020202020204" pitchFamily="34" charset="0"/>
        <a:buChar char="•"/>
        <a:defRPr sz="8000" kern="1200">
          <a:solidFill>
            <a:schemeClr val="tx1"/>
          </a:solidFill>
          <a:latin typeface="+mn-lt"/>
          <a:ea typeface="+mn-ea"/>
          <a:cs typeface="+mn-cs"/>
        </a:defRPr>
      </a:lvl3pPr>
      <a:lvl4pPr marL="64008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4pPr>
      <a:lvl5pPr marL="82296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5pPr>
      <a:lvl6pPr marL="100584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6pPr>
      <a:lvl7pPr marL="118872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7pPr>
      <a:lvl8pPr marL="137160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8pPr>
      <a:lvl9pPr marL="155448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9pPr>
    </p:bodyStyle>
    <p:otherStyle>
      <a:defPPr>
        <a:defRPr lang="en-US"/>
      </a:defPPr>
      <a:lvl1pPr marL="0" algn="l" defTabSz="3657600" rtl="0" eaLnBrk="1" latinLnBrk="0" hangingPunct="1">
        <a:defRPr sz="7200" kern="1200">
          <a:solidFill>
            <a:schemeClr val="tx1"/>
          </a:solidFill>
          <a:latin typeface="+mn-lt"/>
          <a:ea typeface="+mn-ea"/>
          <a:cs typeface="+mn-cs"/>
        </a:defRPr>
      </a:lvl1pPr>
      <a:lvl2pPr marL="1828800" algn="l" defTabSz="3657600" rtl="0" eaLnBrk="1" latinLnBrk="0" hangingPunct="1">
        <a:defRPr sz="7200" kern="1200">
          <a:solidFill>
            <a:schemeClr val="tx1"/>
          </a:solidFill>
          <a:latin typeface="+mn-lt"/>
          <a:ea typeface="+mn-ea"/>
          <a:cs typeface="+mn-cs"/>
        </a:defRPr>
      </a:lvl2pPr>
      <a:lvl3pPr marL="3657600" algn="l" defTabSz="3657600" rtl="0" eaLnBrk="1" latinLnBrk="0" hangingPunct="1">
        <a:defRPr sz="7200" kern="1200">
          <a:solidFill>
            <a:schemeClr val="tx1"/>
          </a:solidFill>
          <a:latin typeface="+mn-lt"/>
          <a:ea typeface="+mn-ea"/>
          <a:cs typeface="+mn-cs"/>
        </a:defRPr>
      </a:lvl3pPr>
      <a:lvl4pPr marL="5486400" algn="l" defTabSz="3657600" rtl="0" eaLnBrk="1" latinLnBrk="0" hangingPunct="1">
        <a:defRPr sz="7200" kern="1200">
          <a:solidFill>
            <a:schemeClr val="tx1"/>
          </a:solidFill>
          <a:latin typeface="+mn-lt"/>
          <a:ea typeface="+mn-ea"/>
          <a:cs typeface="+mn-cs"/>
        </a:defRPr>
      </a:lvl4pPr>
      <a:lvl5pPr marL="7315200" algn="l" defTabSz="3657600" rtl="0" eaLnBrk="1" latinLnBrk="0" hangingPunct="1">
        <a:defRPr sz="7200" kern="1200">
          <a:solidFill>
            <a:schemeClr val="tx1"/>
          </a:solidFill>
          <a:latin typeface="+mn-lt"/>
          <a:ea typeface="+mn-ea"/>
          <a:cs typeface="+mn-cs"/>
        </a:defRPr>
      </a:lvl5pPr>
      <a:lvl6pPr marL="9144000" algn="l" defTabSz="3657600" rtl="0" eaLnBrk="1" latinLnBrk="0" hangingPunct="1">
        <a:defRPr sz="7200" kern="1200">
          <a:solidFill>
            <a:schemeClr val="tx1"/>
          </a:solidFill>
          <a:latin typeface="+mn-lt"/>
          <a:ea typeface="+mn-ea"/>
          <a:cs typeface="+mn-cs"/>
        </a:defRPr>
      </a:lvl6pPr>
      <a:lvl7pPr marL="10972800" algn="l" defTabSz="3657600" rtl="0" eaLnBrk="1" latinLnBrk="0" hangingPunct="1">
        <a:defRPr sz="7200" kern="1200">
          <a:solidFill>
            <a:schemeClr val="tx1"/>
          </a:solidFill>
          <a:latin typeface="+mn-lt"/>
          <a:ea typeface="+mn-ea"/>
          <a:cs typeface="+mn-cs"/>
        </a:defRPr>
      </a:lvl7pPr>
      <a:lvl8pPr marL="12801600" algn="l" defTabSz="3657600" rtl="0" eaLnBrk="1" latinLnBrk="0" hangingPunct="1">
        <a:defRPr sz="7200" kern="1200">
          <a:solidFill>
            <a:schemeClr val="tx1"/>
          </a:solidFill>
          <a:latin typeface="+mn-lt"/>
          <a:ea typeface="+mn-ea"/>
          <a:cs typeface="+mn-cs"/>
        </a:defRPr>
      </a:lvl8pPr>
      <a:lvl9pPr marL="14630400" algn="l" defTabSz="3657600" rtl="0" eaLnBrk="1" latinLnBrk="0" hangingPunct="1">
        <a:defRPr sz="7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2.xml"/><Relationship Id="rId4" Type="http://schemas.openxmlformats.org/officeDocument/2006/relationships/image" Target="../media/image4.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 name="Rectangle 87">
            <a:extLst>
              <a:ext uri="{FF2B5EF4-FFF2-40B4-BE49-F238E27FC236}">
                <a16:creationId xmlns:a16="http://schemas.microsoft.com/office/drawing/2014/main" id="{747F82B1-BEC9-B704-1075-ECF6672194DA}"/>
              </a:ext>
            </a:extLst>
          </p:cNvPr>
          <p:cNvSpPr/>
          <p:nvPr/>
        </p:nvSpPr>
        <p:spPr>
          <a:xfrm>
            <a:off x="28565937" y="19516177"/>
            <a:ext cx="7671396" cy="2647559"/>
          </a:xfrm>
          <a:prstGeom prst="rect">
            <a:avLst/>
          </a:prstGeom>
          <a:solidFill>
            <a:schemeClr val="bg1"/>
          </a:solidFill>
          <a:ln w="571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rtl="0">
              <a:spcBef>
                <a:spcPts val="0"/>
              </a:spcBef>
              <a:spcAft>
                <a:spcPts val="0"/>
              </a:spcAft>
            </a:pPr>
            <a:endParaRPr lang="en-US" dirty="0">
              <a:latin typeface="Georgia" panose="02040502050405020303" pitchFamily="18" charset="0"/>
            </a:endParaRPr>
          </a:p>
        </p:txBody>
      </p:sp>
      <p:sp>
        <p:nvSpPr>
          <p:cNvPr id="66" name="Rectangle 65">
            <a:extLst>
              <a:ext uri="{FF2B5EF4-FFF2-40B4-BE49-F238E27FC236}">
                <a16:creationId xmlns:a16="http://schemas.microsoft.com/office/drawing/2014/main" id="{5FADC349-3557-07CD-0C1A-4128E2643618}"/>
              </a:ext>
            </a:extLst>
          </p:cNvPr>
          <p:cNvSpPr/>
          <p:nvPr/>
        </p:nvSpPr>
        <p:spPr>
          <a:xfrm>
            <a:off x="28565937" y="23641051"/>
            <a:ext cx="7776377" cy="2181606"/>
          </a:xfrm>
          <a:prstGeom prst="rect">
            <a:avLst/>
          </a:prstGeom>
          <a:solidFill>
            <a:schemeClr val="bg1"/>
          </a:solidFill>
          <a:ln w="571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rtl="0">
              <a:spcBef>
                <a:spcPts val="0"/>
              </a:spcBef>
              <a:spcAft>
                <a:spcPts val="0"/>
              </a:spcAft>
            </a:pPr>
            <a:endParaRPr lang="en-US" dirty="0">
              <a:latin typeface="Georgia" panose="02040502050405020303" pitchFamily="18" charset="0"/>
            </a:endParaRPr>
          </a:p>
        </p:txBody>
      </p:sp>
      <p:sp>
        <p:nvSpPr>
          <p:cNvPr id="103" name="Rectangle 102">
            <a:extLst>
              <a:ext uri="{FF2B5EF4-FFF2-40B4-BE49-F238E27FC236}">
                <a16:creationId xmlns:a16="http://schemas.microsoft.com/office/drawing/2014/main" id="{8DD22F54-3106-A2CE-7EDD-C600C050129E}"/>
              </a:ext>
            </a:extLst>
          </p:cNvPr>
          <p:cNvSpPr/>
          <p:nvPr/>
        </p:nvSpPr>
        <p:spPr>
          <a:xfrm>
            <a:off x="9283700" y="23201166"/>
            <a:ext cx="219342" cy="439884"/>
          </a:xfrm>
          <a:prstGeom prst="rect">
            <a:avLst/>
          </a:prstGeom>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B98D7CB-A547-2089-E180-AE3CB3914555}"/>
              </a:ext>
            </a:extLst>
          </p:cNvPr>
          <p:cNvSpPr/>
          <p:nvPr/>
        </p:nvSpPr>
        <p:spPr>
          <a:xfrm>
            <a:off x="338667" y="6678626"/>
            <a:ext cx="10628177" cy="9738253"/>
          </a:xfrm>
          <a:prstGeom prst="rect">
            <a:avLst/>
          </a:prstGeom>
          <a:solidFill>
            <a:schemeClr val="bg1"/>
          </a:solidFill>
          <a:ln w="571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rtl="0">
              <a:spcBef>
                <a:spcPts val="0"/>
              </a:spcBef>
              <a:spcAft>
                <a:spcPts val="0"/>
              </a:spcAft>
            </a:pPr>
            <a:endParaRPr lang="en-US" sz="2100" b="0" i="0" u="none" strike="noStrike" dirty="0">
              <a:solidFill>
                <a:srgbClr val="000000"/>
              </a:solidFill>
              <a:effectLst/>
              <a:latin typeface="Georgia" panose="02040502050405020303" pitchFamily="18" charset="0"/>
            </a:endParaRPr>
          </a:p>
          <a:p>
            <a:pPr algn="ctr" rtl="0">
              <a:spcBef>
                <a:spcPts val="0"/>
              </a:spcBef>
              <a:spcAft>
                <a:spcPts val="0"/>
              </a:spcAft>
            </a:pPr>
            <a:endParaRPr lang="en-US" sz="2100" dirty="0">
              <a:solidFill>
                <a:srgbClr val="000000"/>
              </a:solidFill>
              <a:latin typeface="Georgia" panose="02040502050405020303" pitchFamily="18" charset="0"/>
            </a:endParaRPr>
          </a:p>
          <a:p>
            <a:pPr algn="ctr" rtl="0">
              <a:spcBef>
                <a:spcPts val="0"/>
              </a:spcBef>
              <a:spcAft>
                <a:spcPts val="0"/>
              </a:spcAft>
            </a:pPr>
            <a:r>
              <a:rPr lang="en-US" sz="2100" b="0" i="0" u="none" strike="noStrike" dirty="0">
                <a:solidFill>
                  <a:srgbClr val="000000"/>
                </a:solidFill>
                <a:effectLst/>
                <a:latin typeface="Georgia" panose="02040502050405020303" pitchFamily="18" charset="0"/>
              </a:rPr>
              <a:t>In the greater physics world, a vital question exists, what links the classical and quantum worlds together? At what point is something big enough to obey classical properties or small enough to remain in the quantum realm? Ideas such as tunnelling </a:t>
            </a:r>
            <a:r>
              <a:rPr lang="en-US" sz="2100" dirty="0">
                <a:solidFill>
                  <a:srgbClr val="000000"/>
                </a:solidFill>
                <a:latin typeface="Georgia" panose="02040502050405020303" pitchFamily="18" charset="0"/>
              </a:rPr>
              <a:t>exists only in the quantum world and gravity is only relevant in the classical world. </a:t>
            </a:r>
            <a:r>
              <a:rPr lang="en-US" sz="2100" b="0" i="0" u="none" strike="noStrike" dirty="0">
                <a:solidFill>
                  <a:srgbClr val="000000"/>
                </a:solidFill>
                <a:effectLst/>
                <a:latin typeface="Georgia" panose="02040502050405020303" pitchFamily="18" charset="0"/>
              </a:rPr>
              <a:t>My experiment revolves around this </a:t>
            </a:r>
            <a:r>
              <a:rPr lang="en-US" sz="2100" dirty="0">
                <a:solidFill>
                  <a:srgbClr val="000000"/>
                </a:solidFill>
                <a:latin typeface="Georgia" panose="02040502050405020303" pitchFamily="18" charset="0"/>
              </a:rPr>
              <a:t>question in mind</a:t>
            </a:r>
            <a:r>
              <a:rPr lang="en-US" sz="2100" b="0" i="0" u="none" strike="noStrike" dirty="0">
                <a:solidFill>
                  <a:srgbClr val="000000"/>
                </a:solidFill>
                <a:effectLst/>
                <a:latin typeface="Georgia" panose="02040502050405020303" pitchFamily="18" charset="0"/>
              </a:rPr>
              <a:t>, and it begins with lasers and Gallium Arsenide (GaAs). GaAs is a commonly used semiconductor, meaning it is relatively bad at both conducting and insulating, but there are ways that could possibly make </a:t>
            </a:r>
            <a:r>
              <a:rPr lang="en-US" sz="2100" dirty="0">
                <a:solidFill>
                  <a:srgbClr val="000000"/>
                </a:solidFill>
                <a:latin typeface="Georgia" panose="02040502050405020303" pitchFamily="18" charset="0"/>
              </a:rPr>
              <a:t>for a</a:t>
            </a:r>
            <a:r>
              <a:rPr lang="en-US" sz="2100" b="0" i="0" u="none" strike="noStrike" dirty="0">
                <a:solidFill>
                  <a:srgbClr val="000000"/>
                </a:solidFill>
                <a:effectLst/>
                <a:latin typeface="Georgia" panose="02040502050405020303" pitchFamily="18" charset="0"/>
              </a:rPr>
              <a:t> good conductor. Semiconductors have a band gap, which requires work to overcome, and </a:t>
            </a:r>
            <a:r>
              <a:rPr lang="en-US" sz="2100" dirty="0">
                <a:solidFill>
                  <a:srgbClr val="000000"/>
                </a:solidFill>
                <a:latin typeface="Georgia" panose="02040502050405020303" pitchFamily="18" charset="0"/>
              </a:rPr>
              <a:t>the valence electrons </a:t>
            </a:r>
            <a:r>
              <a:rPr lang="en-US" sz="2100" b="0" i="0" u="none" strike="noStrike" dirty="0">
                <a:solidFill>
                  <a:srgbClr val="000000"/>
                </a:solidFill>
                <a:effectLst/>
                <a:latin typeface="Georgia" panose="02040502050405020303" pitchFamily="18" charset="0"/>
              </a:rPr>
              <a:t>must be excited to conquer such a gap. Metals that are naturally conductive have valence electrons that overlap the conduction band already so, naturally, they are conductive; but semiconductors must have some external energy added for its valence electrons to achieve it. For GaAs specifically, the gap is 1.42 eV, which means that for GaAs to become a highly conductive metal, it must have at least 1.42 eV of energy added so the electrons are excited enough. </a:t>
            </a:r>
          </a:p>
          <a:p>
            <a:pPr algn="ctr" rtl="0">
              <a:spcBef>
                <a:spcPts val="0"/>
              </a:spcBef>
              <a:spcAft>
                <a:spcPts val="0"/>
              </a:spcAft>
            </a:pPr>
            <a:r>
              <a:rPr lang="en-US" sz="2100" dirty="0">
                <a:solidFill>
                  <a:srgbClr val="000000"/>
                </a:solidFill>
                <a:latin typeface="Georgia" panose="02040502050405020303" pitchFamily="18" charset="0"/>
              </a:rPr>
              <a:t>               </a:t>
            </a:r>
          </a:p>
          <a:p>
            <a:pPr algn="ctr" rtl="0">
              <a:spcBef>
                <a:spcPts val="0"/>
              </a:spcBef>
              <a:spcAft>
                <a:spcPts val="0"/>
              </a:spcAft>
            </a:pPr>
            <a:endParaRPr lang="en-US" sz="2100" dirty="0">
              <a:solidFill>
                <a:srgbClr val="000000"/>
              </a:solidFill>
              <a:latin typeface="Georgia" panose="02040502050405020303" pitchFamily="18" charset="0"/>
            </a:endParaRPr>
          </a:p>
          <a:p>
            <a:pPr algn="ctr" rtl="0">
              <a:spcBef>
                <a:spcPts val="0"/>
              </a:spcBef>
              <a:spcAft>
                <a:spcPts val="0"/>
              </a:spcAft>
            </a:pPr>
            <a:endParaRPr lang="en-US" sz="2100" dirty="0">
              <a:solidFill>
                <a:srgbClr val="000000"/>
              </a:solidFill>
              <a:latin typeface="Georgia" panose="02040502050405020303" pitchFamily="18" charset="0"/>
            </a:endParaRPr>
          </a:p>
          <a:p>
            <a:pPr algn="ctr" rtl="0">
              <a:spcBef>
                <a:spcPts val="0"/>
              </a:spcBef>
              <a:spcAft>
                <a:spcPts val="0"/>
              </a:spcAft>
            </a:pPr>
            <a:endParaRPr lang="en-US" sz="2100" b="0" i="0" u="none" strike="noStrike" dirty="0">
              <a:solidFill>
                <a:srgbClr val="000000"/>
              </a:solidFill>
              <a:effectLst/>
              <a:latin typeface="Georgia" panose="02040502050405020303" pitchFamily="18" charset="0"/>
            </a:endParaRPr>
          </a:p>
          <a:p>
            <a:pPr algn="ctr" rtl="0">
              <a:spcBef>
                <a:spcPts val="0"/>
              </a:spcBef>
              <a:spcAft>
                <a:spcPts val="0"/>
              </a:spcAft>
            </a:pPr>
            <a:endParaRPr lang="en-US" sz="2100" dirty="0">
              <a:solidFill>
                <a:srgbClr val="000000"/>
              </a:solidFill>
              <a:latin typeface="Georgia" panose="02040502050405020303" pitchFamily="18" charset="0"/>
            </a:endParaRPr>
          </a:p>
          <a:p>
            <a:pPr algn="ctr" rtl="0">
              <a:spcBef>
                <a:spcPts val="0"/>
              </a:spcBef>
              <a:spcAft>
                <a:spcPts val="0"/>
              </a:spcAft>
            </a:pPr>
            <a:endParaRPr lang="en-US" sz="2100" dirty="0">
              <a:solidFill>
                <a:srgbClr val="000000"/>
              </a:solidFill>
              <a:latin typeface="Georgia" panose="02040502050405020303" pitchFamily="18" charset="0"/>
            </a:endParaRPr>
          </a:p>
          <a:p>
            <a:pPr algn="ctr" rtl="0">
              <a:spcBef>
                <a:spcPts val="0"/>
              </a:spcBef>
              <a:spcAft>
                <a:spcPts val="0"/>
              </a:spcAft>
            </a:pPr>
            <a:endParaRPr lang="en-US" sz="2100" dirty="0">
              <a:solidFill>
                <a:srgbClr val="000000"/>
              </a:solidFill>
              <a:latin typeface="Georgia" panose="02040502050405020303" pitchFamily="18" charset="0"/>
            </a:endParaRPr>
          </a:p>
          <a:p>
            <a:pPr algn="ctr" rtl="0">
              <a:spcBef>
                <a:spcPts val="0"/>
              </a:spcBef>
              <a:spcAft>
                <a:spcPts val="0"/>
              </a:spcAft>
            </a:pPr>
            <a:endParaRPr lang="en-US" sz="2100" dirty="0">
              <a:solidFill>
                <a:srgbClr val="000000"/>
              </a:solidFill>
              <a:latin typeface="Georgia" panose="02040502050405020303" pitchFamily="18" charset="0"/>
            </a:endParaRPr>
          </a:p>
          <a:p>
            <a:pPr algn="ctr" rtl="0">
              <a:spcBef>
                <a:spcPts val="0"/>
              </a:spcBef>
              <a:spcAft>
                <a:spcPts val="0"/>
              </a:spcAft>
            </a:pPr>
            <a:endParaRPr lang="en-US" sz="2100" b="0" i="0" u="none" strike="noStrike" dirty="0">
              <a:solidFill>
                <a:srgbClr val="000000"/>
              </a:solidFill>
              <a:effectLst/>
              <a:latin typeface="Georgia" panose="02040502050405020303" pitchFamily="18" charset="0"/>
            </a:endParaRPr>
          </a:p>
          <a:p>
            <a:pPr algn="ctr" rtl="0">
              <a:spcBef>
                <a:spcPts val="0"/>
              </a:spcBef>
              <a:spcAft>
                <a:spcPts val="0"/>
              </a:spcAft>
            </a:pPr>
            <a:r>
              <a:rPr lang="en-US" sz="2100" b="0" i="0" u="none" strike="noStrike" dirty="0">
                <a:solidFill>
                  <a:srgbClr val="000000"/>
                </a:solidFill>
                <a:effectLst/>
                <a:latin typeface="Georgia" panose="02040502050405020303" pitchFamily="18" charset="0"/>
              </a:rPr>
              <a:t>The lasers used for the experiment were 670 and 780 nm respectively, and the second one generated enough photon energy to roughly 1.59 eV. So, the 780 nm laser should excite the valence electrons in the GaAs enough to breach the band gap which in turn make it a very conductive metal. </a:t>
            </a:r>
            <a:br>
              <a:rPr lang="en-US" sz="2100" dirty="0">
                <a:latin typeface="Georgia" panose="02040502050405020303" pitchFamily="18" charset="0"/>
              </a:rPr>
            </a:br>
            <a:endParaRPr lang="en-US" sz="2100" dirty="0">
              <a:latin typeface="Georgia" panose="02040502050405020303" pitchFamily="18" charset="0"/>
            </a:endParaRPr>
          </a:p>
          <a:p>
            <a:pPr algn="ctr"/>
            <a:endParaRPr lang="en-US" sz="2100" dirty="0"/>
          </a:p>
        </p:txBody>
      </p:sp>
      <p:sp>
        <p:nvSpPr>
          <p:cNvPr id="3" name="Trapezoid 2">
            <a:extLst>
              <a:ext uri="{FF2B5EF4-FFF2-40B4-BE49-F238E27FC236}">
                <a16:creationId xmlns:a16="http://schemas.microsoft.com/office/drawing/2014/main" id="{CF993363-09CB-A475-A282-4A8834F3418C}"/>
              </a:ext>
            </a:extLst>
          </p:cNvPr>
          <p:cNvSpPr/>
          <p:nvPr/>
        </p:nvSpPr>
        <p:spPr>
          <a:xfrm rot="10800000">
            <a:off x="-4248524" y="-201545"/>
            <a:ext cx="23655128" cy="5173870"/>
          </a:xfrm>
          <a:prstGeom prst="trapezoid">
            <a:avLst>
              <a:gd name="adj" fmla="val 56836"/>
            </a:avLst>
          </a:prstGeom>
          <a:solidFill>
            <a:schemeClr val="bg1">
              <a:lumMod val="6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4800" dirty="0"/>
          </a:p>
        </p:txBody>
      </p:sp>
      <p:sp>
        <p:nvSpPr>
          <p:cNvPr id="2" name="Trapezoid 1">
            <a:extLst>
              <a:ext uri="{FF2B5EF4-FFF2-40B4-BE49-F238E27FC236}">
                <a16:creationId xmlns:a16="http://schemas.microsoft.com/office/drawing/2014/main" id="{D72F04A9-107F-7D78-9310-C0BFCEABE24E}"/>
              </a:ext>
            </a:extLst>
          </p:cNvPr>
          <p:cNvSpPr/>
          <p:nvPr/>
        </p:nvSpPr>
        <p:spPr>
          <a:xfrm rot="10800000">
            <a:off x="-4505740" y="-1"/>
            <a:ext cx="23655128" cy="4770783"/>
          </a:xfrm>
          <a:prstGeom prst="trapezoid">
            <a:avLst>
              <a:gd name="adj" fmla="val 58117"/>
            </a:avLst>
          </a:prstGeom>
          <a:gradFill flip="none" rotWithShape="1">
            <a:gsLst>
              <a:gs pos="0">
                <a:srgbClr val="00B050">
                  <a:shade val="30000"/>
                  <a:satMod val="115000"/>
                </a:srgbClr>
              </a:gs>
              <a:gs pos="50000">
                <a:srgbClr val="00B050">
                  <a:shade val="67500"/>
                  <a:satMod val="115000"/>
                </a:srgbClr>
              </a:gs>
              <a:gs pos="100000">
                <a:srgbClr val="00B050">
                  <a:shade val="100000"/>
                  <a:satMod val="115000"/>
                </a:srgbClr>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4800" dirty="0"/>
          </a:p>
        </p:txBody>
      </p:sp>
      <p:pic>
        <p:nvPicPr>
          <p:cNvPr id="5" name="Picture 4" descr="A green helmet with a black background&#10;&#10;Description automatically generated">
            <a:extLst>
              <a:ext uri="{FF2B5EF4-FFF2-40B4-BE49-F238E27FC236}">
                <a16:creationId xmlns:a16="http://schemas.microsoft.com/office/drawing/2014/main" id="{0638C25D-2BD7-79CF-F42D-7DA4541C0C07}"/>
              </a:ext>
            </a:extLst>
          </p:cNvPr>
          <p:cNvPicPr>
            <a:picLocks noChangeAspect="1"/>
          </p:cNvPicPr>
          <p:nvPr/>
        </p:nvPicPr>
        <p:blipFill>
          <a:blip r:embed="rId2"/>
          <a:stretch>
            <a:fillRect/>
          </a:stretch>
        </p:blipFill>
        <p:spPr>
          <a:xfrm>
            <a:off x="861392" y="281607"/>
            <a:ext cx="3650532" cy="4207567"/>
          </a:xfrm>
          <a:prstGeom prst="rect">
            <a:avLst/>
          </a:prstGeom>
        </p:spPr>
      </p:pic>
      <p:sp>
        <p:nvSpPr>
          <p:cNvPr id="6" name="TextBox 5">
            <a:extLst>
              <a:ext uri="{FF2B5EF4-FFF2-40B4-BE49-F238E27FC236}">
                <a16:creationId xmlns:a16="http://schemas.microsoft.com/office/drawing/2014/main" id="{E0DBDB6D-2BC3-EAB2-BC07-668AAF4BDBD9}"/>
              </a:ext>
            </a:extLst>
          </p:cNvPr>
          <p:cNvSpPr txBox="1"/>
          <p:nvPr/>
        </p:nvSpPr>
        <p:spPr>
          <a:xfrm>
            <a:off x="3165258" y="-166025"/>
            <a:ext cx="30245477" cy="1708160"/>
          </a:xfrm>
          <a:prstGeom prst="rect">
            <a:avLst/>
          </a:prstGeom>
          <a:noFill/>
        </p:spPr>
        <p:txBody>
          <a:bodyPr wrap="square" rtlCol="0">
            <a:spAutoFit/>
          </a:bodyPr>
          <a:lstStyle/>
          <a:p>
            <a:pPr algn="ctr"/>
            <a:r>
              <a:rPr lang="en-US" sz="10500" dirty="0">
                <a:solidFill>
                  <a:schemeClr val="bg1"/>
                </a:solidFill>
                <a:latin typeface="Georgia" panose="02040502050405020303" pitchFamily="18" charset="0"/>
              </a:rPr>
              <a:t>Laser effect on Gallium Arsenide Conductivity</a:t>
            </a:r>
          </a:p>
        </p:txBody>
      </p:sp>
      <p:sp>
        <p:nvSpPr>
          <p:cNvPr id="7" name="TextBox 6">
            <a:extLst>
              <a:ext uri="{FF2B5EF4-FFF2-40B4-BE49-F238E27FC236}">
                <a16:creationId xmlns:a16="http://schemas.microsoft.com/office/drawing/2014/main" id="{63FF65F3-041F-6DB3-CB54-02A14D61DDBA}"/>
              </a:ext>
            </a:extLst>
          </p:cNvPr>
          <p:cNvSpPr txBox="1"/>
          <p:nvPr/>
        </p:nvSpPr>
        <p:spPr>
          <a:xfrm>
            <a:off x="7411244" y="1495123"/>
            <a:ext cx="21962811" cy="1015663"/>
          </a:xfrm>
          <a:prstGeom prst="rect">
            <a:avLst/>
          </a:prstGeom>
          <a:noFill/>
        </p:spPr>
        <p:txBody>
          <a:bodyPr wrap="square" rtlCol="0">
            <a:spAutoFit/>
          </a:bodyPr>
          <a:lstStyle/>
          <a:p>
            <a:r>
              <a:rPr lang="en-US" sz="5400" b="1" dirty="0">
                <a:solidFill>
                  <a:schemeClr val="bg1"/>
                </a:solidFill>
                <a:latin typeface="Georgia" panose="02040502050405020303" pitchFamily="18" charset="0"/>
              </a:rPr>
              <a:t>Patrick Brien</a:t>
            </a:r>
            <a:r>
              <a:rPr lang="en-US" sz="6000" dirty="0">
                <a:solidFill>
                  <a:schemeClr val="bg1"/>
                </a:solidFill>
                <a:latin typeface="Georgia" panose="02040502050405020303" pitchFamily="18" charset="0"/>
              </a:rPr>
              <a:t>, Raul Puente, Arjun Krishnan, Herman </a:t>
            </a:r>
            <a:r>
              <a:rPr lang="en-US" sz="6000" dirty="0" err="1">
                <a:solidFill>
                  <a:schemeClr val="bg1"/>
                </a:solidFill>
                <a:latin typeface="Georgia" panose="02040502050405020303" pitchFamily="18" charset="0"/>
              </a:rPr>
              <a:t>Batelaan</a:t>
            </a:r>
            <a:endParaRPr lang="en-US" sz="6000" dirty="0">
              <a:solidFill>
                <a:schemeClr val="bg1"/>
              </a:solidFill>
              <a:latin typeface="Georgia" panose="02040502050405020303" pitchFamily="18" charset="0"/>
            </a:endParaRPr>
          </a:p>
        </p:txBody>
      </p:sp>
      <p:sp>
        <p:nvSpPr>
          <p:cNvPr id="4" name="TextBox 3">
            <a:extLst>
              <a:ext uri="{FF2B5EF4-FFF2-40B4-BE49-F238E27FC236}">
                <a16:creationId xmlns:a16="http://schemas.microsoft.com/office/drawing/2014/main" id="{254824F0-C5FA-7FAE-DD05-1F23F303CD5C}"/>
              </a:ext>
            </a:extLst>
          </p:cNvPr>
          <p:cNvSpPr txBox="1"/>
          <p:nvPr/>
        </p:nvSpPr>
        <p:spPr>
          <a:xfrm>
            <a:off x="8528207" y="2635515"/>
            <a:ext cx="19722066" cy="861774"/>
          </a:xfrm>
          <a:prstGeom prst="rect">
            <a:avLst/>
          </a:prstGeom>
          <a:noFill/>
        </p:spPr>
        <p:txBody>
          <a:bodyPr wrap="none" rtlCol="0">
            <a:spAutoFit/>
          </a:bodyPr>
          <a:lstStyle/>
          <a:p>
            <a:r>
              <a:rPr lang="en-US" sz="5000" dirty="0">
                <a:solidFill>
                  <a:schemeClr val="bg1"/>
                </a:solidFill>
                <a:latin typeface="Georgia" panose="02040502050405020303" pitchFamily="18" charset="0"/>
              </a:rPr>
              <a:t>Department of Physics &amp; Astronomy, University of Nebraska-Lincoln</a:t>
            </a:r>
          </a:p>
        </p:txBody>
      </p:sp>
      <p:sp>
        <p:nvSpPr>
          <p:cNvPr id="12" name="TextBox 11">
            <a:extLst>
              <a:ext uri="{FF2B5EF4-FFF2-40B4-BE49-F238E27FC236}">
                <a16:creationId xmlns:a16="http://schemas.microsoft.com/office/drawing/2014/main" id="{E2014906-F676-92B4-4F29-90E05ED3A05F}"/>
              </a:ext>
            </a:extLst>
          </p:cNvPr>
          <p:cNvSpPr txBox="1"/>
          <p:nvPr/>
        </p:nvSpPr>
        <p:spPr>
          <a:xfrm>
            <a:off x="30952640" y="23859431"/>
            <a:ext cx="5045115" cy="1815882"/>
          </a:xfrm>
          <a:prstGeom prst="rect">
            <a:avLst/>
          </a:prstGeom>
          <a:noFill/>
        </p:spPr>
        <p:txBody>
          <a:bodyPr wrap="square" rtlCol="0">
            <a:spAutoFit/>
          </a:bodyPr>
          <a:lstStyle/>
          <a:p>
            <a:pPr algn="ctr"/>
            <a:r>
              <a:rPr lang="en-US" sz="2800" dirty="0">
                <a:solidFill>
                  <a:srgbClr val="000000"/>
                </a:solidFill>
                <a:latin typeface="Times New Roman" panose="02020603050405020304" pitchFamily="18" charset="0"/>
                <a:cs typeface="Times New Roman" panose="02020603050405020304" pitchFamily="18" charset="0"/>
              </a:rPr>
              <a:t>This material is based upon  work supported by the </a:t>
            </a:r>
          </a:p>
          <a:p>
            <a:pPr algn="ctr"/>
            <a:r>
              <a:rPr lang="en-US" sz="2800" dirty="0">
                <a:solidFill>
                  <a:srgbClr val="000000"/>
                </a:solidFill>
                <a:latin typeface="Times New Roman" panose="02020603050405020304" pitchFamily="18" charset="0"/>
                <a:cs typeface="Times New Roman" panose="02020603050405020304" pitchFamily="18" charset="0"/>
              </a:rPr>
              <a:t>National Science Foundation under Grant No. 2051059.</a:t>
            </a:r>
            <a:endParaRPr lang="en-US" sz="2800" dirty="0">
              <a:latin typeface="Times New Roman" panose="02020603050405020304" pitchFamily="18" charset="0"/>
              <a:cs typeface="Times New Roman" panose="02020603050405020304" pitchFamily="18" charset="0"/>
            </a:endParaRPr>
          </a:p>
        </p:txBody>
      </p:sp>
      <p:pic>
        <p:nvPicPr>
          <p:cNvPr id="14" name="Picture 13" descr="A logo of a globe with a gold cogwheel&#10;&#10;Description automatically generated">
            <a:extLst>
              <a:ext uri="{FF2B5EF4-FFF2-40B4-BE49-F238E27FC236}">
                <a16:creationId xmlns:a16="http://schemas.microsoft.com/office/drawing/2014/main" id="{5DAA763A-EF40-2E0D-06A7-4F7B0A6EDDB8}"/>
              </a:ext>
            </a:extLst>
          </p:cNvPr>
          <p:cNvPicPr>
            <a:picLocks noChangeAspect="1"/>
          </p:cNvPicPr>
          <p:nvPr/>
        </p:nvPicPr>
        <p:blipFill>
          <a:blip r:embed="rId3"/>
          <a:stretch>
            <a:fillRect/>
          </a:stretch>
        </p:blipFill>
        <p:spPr>
          <a:xfrm>
            <a:off x="28797836" y="23865067"/>
            <a:ext cx="1810246" cy="1810246"/>
          </a:xfrm>
          <a:prstGeom prst="rect">
            <a:avLst/>
          </a:prstGeom>
        </p:spPr>
      </p:pic>
      <p:sp>
        <p:nvSpPr>
          <p:cNvPr id="8" name="Rectangle 7">
            <a:extLst>
              <a:ext uri="{FF2B5EF4-FFF2-40B4-BE49-F238E27FC236}">
                <a16:creationId xmlns:a16="http://schemas.microsoft.com/office/drawing/2014/main" id="{25921834-93FA-03E2-B625-D727DA152524}"/>
              </a:ext>
            </a:extLst>
          </p:cNvPr>
          <p:cNvSpPr/>
          <p:nvPr/>
        </p:nvSpPr>
        <p:spPr>
          <a:xfrm>
            <a:off x="338667" y="5381774"/>
            <a:ext cx="10628177" cy="1261635"/>
          </a:xfrm>
          <a:prstGeom prst="rect">
            <a:avLst/>
          </a:prstGeom>
          <a:gradFill flip="none" rotWithShape="1">
            <a:gsLst>
              <a:gs pos="0">
                <a:srgbClr val="FF8989">
                  <a:tint val="66000"/>
                  <a:satMod val="160000"/>
                </a:srgbClr>
              </a:gs>
              <a:gs pos="50000">
                <a:srgbClr val="FF8989">
                  <a:tint val="44500"/>
                  <a:satMod val="160000"/>
                </a:srgbClr>
              </a:gs>
              <a:gs pos="100000">
                <a:srgbClr val="FF8989">
                  <a:tint val="23500"/>
                  <a:satMod val="160000"/>
                </a:srgbClr>
              </a:gs>
            </a:gsLst>
            <a:lin ang="16200000" scaled="1"/>
            <a:tileRect/>
          </a:gradFill>
          <a:ln w="571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7200" dirty="0">
                <a:solidFill>
                  <a:schemeClr val="tx1"/>
                </a:solidFill>
                <a:latin typeface="Georgia" panose="02040502050405020303" pitchFamily="18" charset="0"/>
              </a:rPr>
              <a:t>Introduction</a:t>
            </a:r>
          </a:p>
        </p:txBody>
      </p:sp>
      <p:pic>
        <p:nvPicPr>
          <p:cNvPr id="13" name="Picture 12" descr="A diagram of energy and waves&#10;&#10;Description automatically generated">
            <a:extLst>
              <a:ext uri="{FF2B5EF4-FFF2-40B4-BE49-F238E27FC236}">
                <a16:creationId xmlns:a16="http://schemas.microsoft.com/office/drawing/2014/main" id="{9C2876BF-E838-87F3-E4FD-9C15CCB85F06}"/>
              </a:ext>
            </a:extLst>
          </p:cNvPr>
          <p:cNvPicPr>
            <a:picLocks noChangeAspect="1"/>
          </p:cNvPicPr>
          <p:nvPr/>
        </p:nvPicPr>
        <p:blipFill>
          <a:blip r:embed="rId4"/>
          <a:stretch>
            <a:fillRect/>
          </a:stretch>
        </p:blipFill>
        <p:spPr>
          <a:xfrm>
            <a:off x="3165258" y="12167050"/>
            <a:ext cx="4148292" cy="2247900"/>
          </a:xfrm>
          <a:prstGeom prst="rect">
            <a:avLst/>
          </a:prstGeom>
        </p:spPr>
      </p:pic>
      <p:sp>
        <p:nvSpPr>
          <p:cNvPr id="15" name="TextBox 14">
            <a:extLst>
              <a:ext uri="{FF2B5EF4-FFF2-40B4-BE49-F238E27FC236}">
                <a16:creationId xmlns:a16="http://schemas.microsoft.com/office/drawing/2014/main" id="{B3FF646F-A7CF-A172-7557-920F52991F78}"/>
              </a:ext>
            </a:extLst>
          </p:cNvPr>
          <p:cNvSpPr txBox="1"/>
          <p:nvPr/>
        </p:nvSpPr>
        <p:spPr>
          <a:xfrm>
            <a:off x="7670884" y="12639660"/>
            <a:ext cx="3287567" cy="954107"/>
          </a:xfrm>
          <a:prstGeom prst="rect">
            <a:avLst/>
          </a:prstGeom>
          <a:noFill/>
        </p:spPr>
        <p:txBody>
          <a:bodyPr wrap="none" rtlCol="0">
            <a:spAutoFit/>
          </a:bodyPr>
          <a:lstStyle/>
          <a:p>
            <a:r>
              <a:rPr lang="en-US" sz="1400" b="1" dirty="0">
                <a:latin typeface="Times New Roman" panose="02020603050405020304" pitchFamily="18" charset="0"/>
                <a:cs typeface="Times New Roman" panose="02020603050405020304" pitchFamily="18" charset="0"/>
              </a:rPr>
              <a:t>a. </a:t>
            </a:r>
            <a:r>
              <a:rPr lang="en-US" sz="1400" dirty="0">
                <a:latin typeface="Times New Roman" panose="02020603050405020304" pitchFamily="18" charset="0"/>
                <a:cs typeface="Times New Roman" panose="02020603050405020304" pitchFamily="18" charset="0"/>
              </a:rPr>
              <a:t>This diagram to the left shows the </a:t>
            </a:r>
          </a:p>
          <a:p>
            <a:r>
              <a:rPr lang="en-US" sz="1400" dirty="0">
                <a:latin typeface="Times New Roman" panose="02020603050405020304" pitchFamily="18" charset="0"/>
                <a:cs typeface="Times New Roman" panose="02020603050405020304" pitchFamily="18" charset="0"/>
              </a:rPr>
              <a:t>Conduction band, and the gap in between</a:t>
            </a:r>
          </a:p>
          <a:p>
            <a:r>
              <a:rPr lang="en-US" sz="1400" dirty="0">
                <a:latin typeface="Times New Roman" panose="02020603050405020304" pitchFamily="18" charset="0"/>
                <a:cs typeface="Times New Roman" panose="02020603050405020304" pitchFamily="18" charset="0"/>
              </a:rPr>
              <a:t>Representing the amount of energy needed </a:t>
            </a:r>
          </a:p>
          <a:p>
            <a:r>
              <a:rPr lang="en-US" sz="1400" dirty="0">
                <a:latin typeface="Times New Roman" panose="02020603050405020304" pitchFamily="18" charset="0"/>
                <a:cs typeface="Times New Roman" panose="02020603050405020304" pitchFamily="18" charset="0"/>
              </a:rPr>
              <a:t>to overcome it</a:t>
            </a:r>
          </a:p>
        </p:txBody>
      </p:sp>
      <p:sp>
        <p:nvSpPr>
          <p:cNvPr id="16" name="TextBox 15">
            <a:extLst>
              <a:ext uri="{FF2B5EF4-FFF2-40B4-BE49-F238E27FC236}">
                <a16:creationId xmlns:a16="http://schemas.microsoft.com/office/drawing/2014/main" id="{1D281428-D44E-0BC6-5ACB-43B5A3E7DDAA}"/>
              </a:ext>
            </a:extLst>
          </p:cNvPr>
          <p:cNvSpPr txBox="1"/>
          <p:nvPr/>
        </p:nvSpPr>
        <p:spPr>
          <a:xfrm>
            <a:off x="7170981" y="12051737"/>
            <a:ext cx="408059" cy="246221"/>
          </a:xfrm>
          <a:prstGeom prst="rect">
            <a:avLst/>
          </a:prstGeom>
          <a:noFill/>
        </p:spPr>
        <p:txBody>
          <a:bodyPr wrap="square" rtlCol="0">
            <a:spAutoFit/>
          </a:bodyPr>
          <a:lstStyle/>
          <a:p>
            <a:r>
              <a:rPr lang="en-US" sz="1000" dirty="0">
                <a:latin typeface="Georgia" panose="02040502050405020303" pitchFamily="18" charset="0"/>
              </a:rPr>
              <a:t>1</a:t>
            </a:r>
          </a:p>
        </p:txBody>
      </p:sp>
      <p:sp>
        <p:nvSpPr>
          <p:cNvPr id="9" name="Rectangle 8">
            <a:extLst>
              <a:ext uri="{FF2B5EF4-FFF2-40B4-BE49-F238E27FC236}">
                <a16:creationId xmlns:a16="http://schemas.microsoft.com/office/drawing/2014/main" id="{F2F30854-0A46-D297-185A-70D43C586503}"/>
              </a:ext>
            </a:extLst>
          </p:cNvPr>
          <p:cNvSpPr/>
          <p:nvPr/>
        </p:nvSpPr>
        <p:spPr>
          <a:xfrm>
            <a:off x="338667" y="16717827"/>
            <a:ext cx="10628177" cy="1445289"/>
          </a:xfrm>
          <a:prstGeom prst="rect">
            <a:avLst/>
          </a:prstGeom>
          <a:gradFill flip="none" rotWithShape="1">
            <a:gsLst>
              <a:gs pos="0">
                <a:srgbClr val="FF8989">
                  <a:tint val="66000"/>
                  <a:satMod val="160000"/>
                </a:srgbClr>
              </a:gs>
              <a:gs pos="50000">
                <a:srgbClr val="FF8989">
                  <a:tint val="44500"/>
                  <a:satMod val="160000"/>
                </a:srgbClr>
              </a:gs>
              <a:gs pos="100000">
                <a:srgbClr val="FF8989">
                  <a:tint val="23500"/>
                  <a:satMod val="160000"/>
                </a:srgbClr>
              </a:gs>
            </a:gsLst>
            <a:lin ang="16200000" scaled="1"/>
            <a:tileRect/>
          </a:gradFill>
          <a:ln w="571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7200" dirty="0">
                <a:solidFill>
                  <a:schemeClr val="tx1"/>
                </a:solidFill>
                <a:latin typeface="Georgia" panose="02040502050405020303" pitchFamily="18" charset="0"/>
              </a:rPr>
              <a:t>Scientific Setup</a:t>
            </a:r>
          </a:p>
        </p:txBody>
      </p:sp>
      <p:sp>
        <p:nvSpPr>
          <p:cNvPr id="11" name="Rectangle 10">
            <a:extLst>
              <a:ext uri="{FF2B5EF4-FFF2-40B4-BE49-F238E27FC236}">
                <a16:creationId xmlns:a16="http://schemas.microsoft.com/office/drawing/2014/main" id="{9BE61F82-90A0-DB61-7B7E-8561E52D0033}"/>
              </a:ext>
            </a:extLst>
          </p:cNvPr>
          <p:cNvSpPr/>
          <p:nvPr/>
        </p:nvSpPr>
        <p:spPr>
          <a:xfrm>
            <a:off x="338667" y="18163116"/>
            <a:ext cx="10628177" cy="7664419"/>
          </a:xfrm>
          <a:prstGeom prst="rect">
            <a:avLst/>
          </a:prstGeom>
          <a:solidFill>
            <a:schemeClr val="bg1"/>
          </a:solidFill>
          <a:ln w="571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rtl="0">
              <a:spcBef>
                <a:spcPts val="0"/>
              </a:spcBef>
              <a:spcAft>
                <a:spcPts val="0"/>
              </a:spcAft>
            </a:pPr>
            <a:endParaRPr lang="en-US" dirty="0">
              <a:latin typeface="Georgia" panose="02040502050405020303" pitchFamily="18" charset="0"/>
            </a:endParaRPr>
          </a:p>
        </p:txBody>
      </p:sp>
      <p:sp>
        <p:nvSpPr>
          <p:cNvPr id="17" name="TextBox 16">
            <a:extLst>
              <a:ext uri="{FF2B5EF4-FFF2-40B4-BE49-F238E27FC236}">
                <a16:creationId xmlns:a16="http://schemas.microsoft.com/office/drawing/2014/main" id="{574BE068-D3BD-365F-2506-4C45518B8C1B}"/>
              </a:ext>
            </a:extLst>
          </p:cNvPr>
          <p:cNvSpPr txBox="1"/>
          <p:nvPr/>
        </p:nvSpPr>
        <p:spPr>
          <a:xfrm>
            <a:off x="338667" y="18367251"/>
            <a:ext cx="10489754" cy="5586145"/>
          </a:xfrm>
          <a:prstGeom prst="rect">
            <a:avLst/>
          </a:prstGeom>
          <a:noFill/>
        </p:spPr>
        <p:txBody>
          <a:bodyPr wrap="square" rtlCol="0">
            <a:spAutoFit/>
          </a:bodyPr>
          <a:lstStyle/>
          <a:p>
            <a:pPr algn="ctr" rtl="0">
              <a:spcBef>
                <a:spcPts val="0"/>
              </a:spcBef>
              <a:spcAft>
                <a:spcPts val="0"/>
              </a:spcAft>
            </a:pPr>
            <a:r>
              <a:rPr lang="en-US" sz="2100" b="0" i="0" u="none" strike="noStrike" dirty="0">
                <a:solidFill>
                  <a:srgbClr val="000000"/>
                </a:solidFill>
                <a:effectLst/>
                <a:latin typeface="Georgia" panose="02040502050405020303" pitchFamily="18" charset="0"/>
              </a:rPr>
              <a:t>First, we set the laser in place and a place where it should </a:t>
            </a:r>
            <a:r>
              <a:rPr lang="en-US" sz="2100" dirty="0">
                <a:solidFill>
                  <a:srgbClr val="000000"/>
                </a:solidFill>
                <a:latin typeface="Georgia" panose="02040502050405020303" pitchFamily="18" charset="0"/>
              </a:rPr>
              <a:t>hit</a:t>
            </a:r>
            <a:r>
              <a:rPr lang="en-US" sz="2100" b="0" i="0" u="none" strike="noStrike" dirty="0">
                <a:solidFill>
                  <a:srgbClr val="000000"/>
                </a:solidFill>
                <a:effectLst/>
                <a:latin typeface="Georgia" panose="02040502050405020303" pitchFamily="18" charset="0"/>
              </a:rPr>
              <a:t>. When that is set up, we can use mirrors to adjust the direction of the laser and that will allow it to aim directly at the GaAs target. We also must suspend the GaAs using something that it may stick to, shown in the diagram below. </a:t>
            </a:r>
          </a:p>
          <a:p>
            <a:pPr algn="ctr" rtl="0">
              <a:spcBef>
                <a:spcPts val="0"/>
              </a:spcBef>
              <a:spcAft>
                <a:spcPts val="0"/>
              </a:spcAft>
            </a:pPr>
            <a:endParaRPr lang="en-US" sz="2100" dirty="0">
              <a:solidFill>
                <a:srgbClr val="000000"/>
              </a:solidFill>
              <a:latin typeface="Georgia" panose="02040502050405020303" pitchFamily="18" charset="0"/>
            </a:endParaRPr>
          </a:p>
          <a:p>
            <a:pPr algn="ctr" rtl="0">
              <a:spcBef>
                <a:spcPts val="0"/>
              </a:spcBef>
              <a:spcAft>
                <a:spcPts val="0"/>
              </a:spcAft>
            </a:pPr>
            <a:endParaRPr lang="en-US" sz="2100" b="0" dirty="0">
              <a:solidFill>
                <a:srgbClr val="000000"/>
              </a:solidFill>
              <a:effectLst/>
              <a:latin typeface="Georgia" panose="02040502050405020303" pitchFamily="18" charset="0"/>
            </a:endParaRPr>
          </a:p>
          <a:p>
            <a:pPr algn="ctr" rtl="0">
              <a:spcBef>
                <a:spcPts val="0"/>
              </a:spcBef>
              <a:spcAft>
                <a:spcPts val="0"/>
              </a:spcAft>
            </a:pPr>
            <a:endParaRPr lang="en-US" sz="2100" dirty="0">
              <a:solidFill>
                <a:srgbClr val="000000"/>
              </a:solidFill>
              <a:latin typeface="Georgia" panose="02040502050405020303" pitchFamily="18" charset="0"/>
            </a:endParaRPr>
          </a:p>
          <a:p>
            <a:pPr algn="ctr" rtl="0">
              <a:spcBef>
                <a:spcPts val="0"/>
              </a:spcBef>
              <a:spcAft>
                <a:spcPts val="0"/>
              </a:spcAft>
            </a:pPr>
            <a:endParaRPr lang="en-US" sz="2100" b="0" dirty="0">
              <a:solidFill>
                <a:srgbClr val="000000"/>
              </a:solidFill>
              <a:effectLst/>
              <a:latin typeface="Georgia" panose="02040502050405020303" pitchFamily="18" charset="0"/>
            </a:endParaRPr>
          </a:p>
          <a:p>
            <a:pPr algn="ctr" rtl="0">
              <a:spcBef>
                <a:spcPts val="0"/>
              </a:spcBef>
              <a:spcAft>
                <a:spcPts val="0"/>
              </a:spcAft>
            </a:pPr>
            <a:endParaRPr lang="en-US" sz="2100" b="0" dirty="0">
              <a:solidFill>
                <a:srgbClr val="000000"/>
              </a:solidFill>
              <a:effectLst/>
              <a:latin typeface="Georgia" panose="02040502050405020303" pitchFamily="18" charset="0"/>
            </a:endParaRPr>
          </a:p>
          <a:p>
            <a:pPr algn="ctr" rtl="0">
              <a:spcBef>
                <a:spcPts val="0"/>
              </a:spcBef>
              <a:spcAft>
                <a:spcPts val="0"/>
              </a:spcAft>
            </a:pPr>
            <a:endParaRPr lang="en-US" sz="2100" b="0" dirty="0">
              <a:solidFill>
                <a:srgbClr val="000000"/>
              </a:solidFill>
              <a:effectLst/>
              <a:latin typeface="Georgia" panose="02040502050405020303" pitchFamily="18" charset="0"/>
            </a:endParaRPr>
          </a:p>
          <a:p>
            <a:pPr algn="ctr" rtl="0">
              <a:spcBef>
                <a:spcPts val="0"/>
              </a:spcBef>
              <a:spcAft>
                <a:spcPts val="0"/>
              </a:spcAft>
            </a:pPr>
            <a:endParaRPr lang="en-US" sz="2100" dirty="0">
              <a:solidFill>
                <a:srgbClr val="000000"/>
              </a:solidFill>
              <a:latin typeface="Georgia" panose="02040502050405020303" pitchFamily="18" charset="0"/>
            </a:endParaRPr>
          </a:p>
          <a:p>
            <a:pPr algn="ctr" rtl="0">
              <a:spcBef>
                <a:spcPts val="0"/>
              </a:spcBef>
              <a:spcAft>
                <a:spcPts val="0"/>
              </a:spcAft>
            </a:pPr>
            <a:endParaRPr lang="en-US" sz="2100" b="0" dirty="0">
              <a:effectLst/>
              <a:latin typeface="Georgia" panose="02040502050405020303" pitchFamily="18" charset="0"/>
            </a:endParaRPr>
          </a:p>
          <a:p>
            <a:pPr algn="ctr" rtl="0">
              <a:spcBef>
                <a:spcPts val="0"/>
              </a:spcBef>
              <a:spcAft>
                <a:spcPts val="0"/>
              </a:spcAft>
            </a:pPr>
            <a:r>
              <a:rPr lang="en-US" sz="2100" b="0" i="0" u="none" strike="noStrike" dirty="0">
                <a:solidFill>
                  <a:srgbClr val="000000"/>
                </a:solidFill>
                <a:effectLst/>
                <a:latin typeface="Georgia" panose="02040502050405020303" pitchFamily="18" charset="0"/>
              </a:rPr>
              <a:t>I also had a setup which used an infrared laser that aimed towards the target as well. However, the GaAs target this time was supported with two small claw tools which connect directly to the DMM.</a:t>
            </a:r>
            <a:endParaRPr lang="en-US" sz="2100" b="0" dirty="0">
              <a:effectLst/>
              <a:latin typeface="Georgia" panose="02040502050405020303" pitchFamily="18" charset="0"/>
            </a:endParaRPr>
          </a:p>
          <a:p>
            <a:pPr algn="ctr"/>
            <a:br>
              <a:rPr lang="en-US" sz="2100" dirty="0">
                <a:latin typeface="Georgia" panose="02040502050405020303" pitchFamily="18" charset="0"/>
              </a:rPr>
            </a:br>
            <a:endParaRPr lang="en-US" sz="2100" dirty="0">
              <a:latin typeface="Georgia" panose="02040502050405020303" pitchFamily="18" charset="0"/>
            </a:endParaRPr>
          </a:p>
        </p:txBody>
      </p:sp>
      <p:sp>
        <p:nvSpPr>
          <p:cNvPr id="18" name="Rectangle 17">
            <a:extLst>
              <a:ext uri="{FF2B5EF4-FFF2-40B4-BE49-F238E27FC236}">
                <a16:creationId xmlns:a16="http://schemas.microsoft.com/office/drawing/2014/main" id="{25584382-B5A8-5D25-1490-173CD9A00516}"/>
              </a:ext>
            </a:extLst>
          </p:cNvPr>
          <p:cNvSpPr/>
          <p:nvPr/>
        </p:nvSpPr>
        <p:spPr>
          <a:xfrm>
            <a:off x="4383313" y="20079842"/>
            <a:ext cx="891699" cy="319315"/>
          </a:xfrm>
          <a:prstGeom prst="rect">
            <a:avLst/>
          </a:prstGeom>
          <a:solidFill>
            <a:schemeClr val="tx1"/>
          </a:solidFill>
          <a:ln>
            <a:solidFill>
              <a:schemeClr val="tx1">
                <a:lumMod val="95000"/>
                <a:lumOff val="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Arrow Connector 19">
            <a:extLst>
              <a:ext uri="{FF2B5EF4-FFF2-40B4-BE49-F238E27FC236}">
                <a16:creationId xmlns:a16="http://schemas.microsoft.com/office/drawing/2014/main" id="{BB1ED472-ACC2-7082-5997-39EBEA8AC217}"/>
              </a:ext>
            </a:extLst>
          </p:cNvPr>
          <p:cNvCxnSpPr>
            <a:cxnSpLocks/>
            <a:stCxn id="18" idx="1"/>
          </p:cNvCxnSpPr>
          <p:nvPr/>
        </p:nvCxnSpPr>
        <p:spPr>
          <a:xfrm flipH="1" flipV="1">
            <a:off x="2887667" y="20235490"/>
            <a:ext cx="1495646" cy="4010"/>
          </a:xfrm>
          <a:prstGeom prst="straightConnector1">
            <a:avLst/>
          </a:prstGeom>
          <a:ln w="28575">
            <a:solidFill>
              <a:srgbClr val="FF0000"/>
            </a:solidFill>
            <a:tailEnd type="none"/>
          </a:ln>
        </p:spPr>
        <p:style>
          <a:lnRef idx="1">
            <a:schemeClr val="accent1"/>
          </a:lnRef>
          <a:fillRef idx="0">
            <a:schemeClr val="accent1"/>
          </a:fillRef>
          <a:effectRef idx="0">
            <a:schemeClr val="accent1"/>
          </a:effectRef>
          <a:fontRef idx="minor">
            <a:schemeClr val="tx1"/>
          </a:fontRef>
        </p:style>
      </p:cxnSp>
      <p:sp>
        <p:nvSpPr>
          <p:cNvPr id="22" name="Minus Sign 21">
            <a:extLst>
              <a:ext uri="{FF2B5EF4-FFF2-40B4-BE49-F238E27FC236}">
                <a16:creationId xmlns:a16="http://schemas.microsoft.com/office/drawing/2014/main" id="{1B9264D1-FF87-F4BE-4132-DD6E5C0142C2}"/>
              </a:ext>
            </a:extLst>
          </p:cNvPr>
          <p:cNvSpPr/>
          <p:nvPr/>
        </p:nvSpPr>
        <p:spPr>
          <a:xfrm rot="20328056">
            <a:off x="5207116" y="20078219"/>
            <a:ext cx="274214" cy="255987"/>
          </a:xfrm>
          <a:prstGeom prst="mathMinus">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6108CF6E-F20A-779D-3283-E320125B34F9}"/>
              </a:ext>
            </a:extLst>
          </p:cNvPr>
          <p:cNvSpPr/>
          <p:nvPr/>
        </p:nvSpPr>
        <p:spPr>
          <a:xfrm>
            <a:off x="4880740" y="20133937"/>
            <a:ext cx="343956" cy="230301"/>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6" name="Straight Arrow Connector 25">
            <a:extLst>
              <a:ext uri="{FF2B5EF4-FFF2-40B4-BE49-F238E27FC236}">
                <a16:creationId xmlns:a16="http://schemas.microsoft.com/office/drawing/2014/main" id="{0E4ABD30-7B63-1CBF-B19E-1097E97225F5}"/>
              </a:ext>
            </a:extLst>
          </p:cNvPr>
          <p:cNvCxnSpPr>
            <a:cxnSpLocks/>
          </p:cNvCxnSpPr>
          <p:nvPr/>
        </p:nvCxnSpPr>
        <p:spPr>
          <a:xfrm>
            <a:off x="2887667" y="20249087"/>
            <a:ext cx="0" cy="1196783"/>
          </a:xfrm>
          <a:prstGeom prst="straightConnector1">
            <a:avLst/>
          </a:prstGeom>
          <a:ln w="28575">
            <a:solidFill>
              <a:srgbClr val="FF0000"/>
            </a:solidFill>
            <a:tailEnd type="non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363DE36C-5FED-3336-5AC6-7B8D16A55EFF}"/>
              </a:ext>
            </a:extLst>
          </p:cNvPr>
          <p:cNvCxnSpPr>
            <a:cxnSpLocks/>
          </p:cNvCxnSpPr>
          <p:nvPr/>
        </p:nvCxnSpPr>
        <p:spPr>
          <a:xfrm>
            <a:off x="2887667" y="21432273"/>
            <a:ext cx="2165051" cy="0"/>
          </a:xfrm>
          <a:prstGeom prst="straightConnector1">
            <a:avLst/>
          </a:prstGeom>
          <a:ln w="28575">
            <a:solidFill>
              <a:srgbClr val="FF0000"/>
            </a:solidFill>
            <a:tailEnd type="non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D62667D2-C0BD-CE47-30F9-50E0DB298487}"/>
              </a:ext>
            </a:extLst>
          </p:cNvPr>
          <p:cNvCxnSpPr>
            <a:cxnSpLocks/>
          </p:cNvCxnSpPr>
          <p:nvPr/>
        </p:nvCxnSpPr>
        <p:spPr>
          <a:xfrm flipV="1">
            <a:off x="5930816" y="21398721"/>
            <a:ext cx="2234989" cy="16776"/>
          </a:xfrm>
          <a:prstGeom prst="straightConnector1">
            <a:avLst/>
          </a:prstGeom>
          <a:ln w="149225" cap="sq">
            <a:solidFill>
              <a:srgbClr val="FF0000">
                <a:alpha val="25000"/>
              </a:srgbClr>
            </a:solidFill>
            <a:round/>
            <a:headEnd type="none" w="med" len="med"/>
            <a:tailEnd type="none" w="sm" len="sm"/>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DA39F1E5-C1CA-34C5-4741-19962D15A5C8}"/>
              </a:ext>
            </a:extLst>
          </p:cNvPr>
          <p:cNvCxnSpPr>
            <a:cxnSpLocks/>
          </p:cNvCxnSpPr>
          <p:nvPr/>
        </p:nvCxnSpPr>
        <p:spPr>
          <a:xfrm>
            <a:off x="8429122" y="21407109"/>
            <a:ext cx="834148" cy="0"/>
          </a:xfrm>
          <a:prstGeom prst="straightConnector1">
            <a:avLst/>
          </a:prstGeom>
          <a:ln w="190500" cap="sq">
            <a:solidFill>
              <a:srgbClr val="FF0000">
                <a:alpha val="25000"/>
              </a:srgbClr>
            </a:solidFill>
            <a:round/>
            <a:headEnd type="none" w="med" len="med"/>
            <a:tailEnd type="oval" w="sm" len="sm"/>
          </a:ln>
        </p:spPr>
        <p:style>
          <a:lnRef idx="1">
            <a:schemeClr val="accent1"/>
          </a:lnRef>
          <a:fillRef idx="0">
            <a:schemeClr val="accent1"/>
          </a:fillRef>
          <a:effectRef idx="0">
            <a:schemeClr val="accent1"/>
          </a:effectRef>
          <a:fontRef idx="minor">
            <a:schemeClr val="tx1"/>
          </a:fontRef>
        </p:style>
      </p:cxnSp>
      <p:sp>
        <p:nvSpPr>
          <p:cNvPr id="42" name="Diagonal Stripe 41">
            <a:extLst>
              <a:ext uri="{FF2B5EF4-FFF2-40B4-BE49-F238E27FC236}">
                <a16:creationId xmlns:a16="http://schemas.microsoft.com/office/drawing/2014/main" id="{80524C3A-75F2-2DB5-4CDC-6E41E02E063A}"/>
              </a:ext>
            </a:extLst>
          </p:cNvPr>
          <p:cNvSpPr/>
          <p:nvPr/>
        </p:nvSpPr>
        <p:spPr>
          <a:xfrm>
            <a:off x="2614946" y="19981211"/>
            <a:ext cx="396519" cy="387323"/>
          </a:xfrm>
          <a:prstGeom prst="diagStrip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3" name="Minus Sign 42">
            <a:extLst>
              <a:ext uri="{FF2B5EF4-FFF2-40B4-BE49-F238E27FC236}">
                <a16:creationId xmlns:a16="http://schemas.microsoft.com/office/drawing/2014/main" id="{92FA708A-D52E-96BE-5BD4-C5940B877003}"/>
              </a:ext>
            </a:extLst>
          </p:cNvPr>
          <p:cNvSpPr/>
          <p:nvPr/>
        </p:nvSpPr>
        <p:spPr>
          <a:xfrm rot="18900144">
            <a:off x="2651537" y="20047853"/>
            <a:ext cx="426841" cy="316719"/>
          </a:xfrm>
          <a:prstGeom prst="mathMinus">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Diagonal Stripe 45">
            <a:extLst>
              <a:ext uri="{FF2B5EF4-FFF2-40B4-BE49-F238E27FC236}">
                <a16:creationId xmlns:a16="http://schemas.microsoft.com/office/drawing/2014/main" id="{37E56EF8-3716-9D74-7736-9CE87BE46C1E}"/>
              </a:ext>
            </a:extLst>
          </p:cNvPr>
          <p:cNvSpPr/>
          <p:nvPr/>
        </p:nvSpPr>
        <p:spPr>
          <a:xfrm rot="16200000">
            <a:off x="2614945" y="21316717"/>
            <a:ext cx="396519" cy="387323"/>
          </a:xfrm>
          <a:prstGeom prst="diagStrip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7" name="Minus Sign 46">
            <a:extLst>
              <a:ext uri="{FF2B5EF4-FFF2-40B4-BE49-F238E27FC236}">
                <a16:creationId xmlns:a16="http://schemas.microsoft.com/office/drawing/2014/main" id="{8D8C0581-9918-BD65-1829-3CAEE540515E}"/>
              </a:ext>
            </a:extLst>
          </p:cNvPr>
          <p:cNvSpPr/>
          <p:nvPr/>
        </p:nvSpPr>
        <p:spPr>
          <a:xfrm rot="13638875">
            <a:off x="2637137" y="21316363"/>
            <a:ext cx="426841" cy="316719"/>
          </a:xfrm>
          <a:prstGeom prst="mathMinus">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4DD1FC99-3838-02F1-BF0D-C36A0BAEE391}"/>
              </a:ext>
            </a:extLst>
          </p:cNvPr>
          <p:cNvSpPr/>
          <p:nvPr/>
        </p:nvSpPr>
        <p:spPr>
          <a:xfrm>
            <a:off x="5031683" y="21255839"/>
            <a:ext cx="340011" cy="319315"/>
          </a:xfrm>
          <a:prstGeom prst="rect">
            <a:avLst/>
          </a:prstGeom>
          <a:solidFill>
            <a:schemeClr val="tx1"/>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8E4DFE7D-DBEC-27A6-B85B-BAEE288152F1}"/>
              </a:ext>
            </a:extLst>
          </p:cNvPr>
          <p:cNvSpPr/>
          <p:nvPr/>
        </p:nvSpPr>
        <p:spPr>
          <a:xfrm>
            <a:off x="5363855" y="21223145"/>
            <a:ext cx="495970" cy="384702"/>
          </a:xfrm>
          <a:prstGeom prst="rect">
            <a:avLst/>
          </a:prstGeom>
          <a:solidFill>
            <a:schemeClr val="tx1"/>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Arc 53">
            <a:extLst>
              <a:ext uri="{FF2B5EF4-FFF2-40B4-BE49-F238E27FC236}">
                <a16:creationId xmlns:a16="http://schemas.microsoft.com/office/drawing/2014/main" id="{40FA951D-1FB8-5561-880C-4EB2B6AAB6AF}"/>
              </a:ext>
            </a:extLst>
          </p:cNvPr>
          <p:cNvSpPr/>
          <p:nvPr/>
        </p:nvSpPr>
        <p:spPr>
          <a:xfrm rot="16200000">
            <a:off x="7945229" y="21321501"/>
            <a:ext cx="687570" cy="126101"/>
          </a:xfrm>
          <a:prstGeom prst="arc">
            <a:avLst>
              <a:gd name="adj1" fmla="val 10838084"/>
              <a:gd name="adj2" fmla="val 0"/>
            </a:avLst>
          </a:prstGeom>
          <a:solidFill>
            <a:schemeClr val="bg2"/>
          </a:solidFill>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6" name="Right Bracket 55">
            <a:extLst>
              <a:ext uri="{FF2B5EF4-FFF2-40B4-BE49-F238E27FC236}">
                <a16:creationId xmlns:a16="http://schemas.microsoft.com/office/drawing/2014/main" id="{88216E57-ECB7-8F15-E8AA-99006911435D}"/>
              </a:ext>
            </a:extLst>
          </p:cNvPr>
          <p:cNvSpPr/>
          <p:nvPr/>
        </p:nvSpPr>
        <p:spPr>
          <a:xfrm>
            <a:off x="8289014" y="21040766"/>
            <a:ext cx="63051" cy="698203"/>
          </a:xfrm>
          <a:prstGeom prst="rightBracket">
            <a:avLst/>
          </a:prstGeom>
          <a:solidFill>
            <a:schemeClr val="bg2"/>
          </a:solidFill>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8" name="Minus Sign 57">
            <a:extLst>
              <a:ext uri="{FF2B5EF4-FFF2-40B4-BE49-F238E27FC236}">
                <a16:creationId xmlns:a16="http://schemas.microsoft.com/office/drawing/2014/main" id="{17F13B82-824D-35BF-A7A3-2684B286B3B3}"/>
              </a:ext>
            </a:extLst>
          </p:cNvPr>
          <p:cNvSpPr/>
          <p:nvPr/>
        </p:nvSpPr>
        <p:spPr>
          <a:xfrm>
            <a:off x="9439991" y="20191470"/>
            <a:ext cx="63051" cy="2448052"/>
          </a:xfrm>
          <a:prstGeom prst="mathMinus">
            <a:avLst/>
          </a:prstGeom>
          <a:solidFill>
            <a:schemeClr val="bg2">
              <a:lumMod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4C68228A-0B6C-5BBC-3FA9-D2E3AC129555}"/>
              </a:ext>
            </a:extLst>
          </p:cNvPr>
          <p:cNvSpPr/>
          <p:nvPr/>
        </p:nvSpPr>
        <p:spPr>
          <a:xfrm>
            <a:off x="1905484" y="23451146"/>
            <a:ext cx="1467882" cy="577505"/>
          </a:xfrm>
          <a:prstGeom prst="rect">
            <a:avLst/>
          </a:prstGeom>
          <a:solidFill>
            <a:schemeClr val="accent1">
              <a:lumMod val="50000"/>
            </a:schemeClr>
          </a:solidFill>
          <a:ln>
            <a:solidFill>
              <a:schemeClr val="tx1">
                <a:lumMod val="95000"/>
                <a:lumOff val="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 name="Straight Arrow Connector 20">
            <a:extLst>
              <a:ext uri="{FF2B5EF4-FFF2-40B4-BE49-F238E27FC236}">
                <a16:creationId xmlns:a16="http://schemas.microsoft.com/office/drawing/2014/main" id="{BE323315-E145-E0B1-BD28-9D0E8B9FF35C}"/>
              </a:ext>
            </a:extLst>
          </p:cNvPr>
          <p:cNvCxnSpPr>
            <a:cxnSpLocks/>
          </p:cNvCxnSpPr>
          <p:nvPr/>
        </p:nvCxnSpPr>
        <p:spPr>
          <a:xfrm flipH="1">
            <a:off x="3452881" y="23745455"/>
            <a:ext cx="725714" cy="5154"/>
          </a:xfrm>
          <a:prstGeom prst="straightConnector1">
            <a:avLst/>
          </a:prstGeom>
          <a:ln w="28575">
            <a:solidFill>
              <a:schemeClr val="bg1">
                <a:lumMod val="6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2FCAAA1D-C621-753F-75AE-BDF3866B42D8}"/>
              </a:ext>
            </a:extLst>
          </p:cNvPr>
          <p:cNvCxnSpPr>
            <a:cxnSpLocks/>
          </p:cNvCxnSpPr>
          <p:nvPr/>
        </p:nvCxnSpPr>
        <p:spPr>
          <a:xfrm>
            <a:off x="4170661" y="23741445"/>
            <a:ext cx="0" cy="723955"/>
          </a:xfrm>
          <a:prstGeom prst="straightConnector1">
            <a:avLst/>
          </a:prstGeom>
          <a:ln w="28575">
            <a:solidFill>
              <a:schemeClr val="bg1">
                <a:lumMod val="6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4C18C0F3-83C6-7DA0-FFD3-A132768971C1}"/>
              </a:ext>
            </a:extLst>
          </p:cNvPr>
          <p:cNvCxnSpPr>
            <a:cxnSpLocks/>
          </p:cNvCxnSpPr>
          <p:nvPr/>
        </p:nvCxnSpPr>
        <p:spPr>
          <a:xfrm flipH="1">
            <a:off x="3165258" y="24485608"/>
            <a:ext cx="1013337" cy="543434"/>
          </a:xfrm>
          <a:prstGeom prst="straightConnector1">
            <a:avLst/>
          </a:prstGeom>
          <a:ln w="28575">
            <a:solidFill>
              <a:schemeClr val="bg1">
                <a:lumMod val="6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0FFCB719-E8F3-B658-B3D8-6B08CC5C1E8F}"/>
              </a:ext>
            </a:extLst>
          </p:cNvPr>
          <p:cNvCxnSpPr>
            <a:cxnSpLocks/>
          </p:cNvCxnSpPr>
          <p:nvPr/>
        </p:nvCxnSpPr>
        <p:spPr>
          <a:xfrm flipH="1">
            <a:off x="3196306" y="25029042"/>
            <a:ext cx="1835377" cy="0"/>
          </a:xfrm>
          <a:prstGeom prst="straightConnector1">
            <a:avLst/>
          </a:prstGeom>
          <a:ln w="28575">
            <a:solidFill>
              <a:schemeClr val="bg1">
                <a:lumMod val="65000"/>
              </a:schemeClr>
            </a:solidFill>
            <a:prstDash val="dash"/>
            <a:tailEnd type="none"/>
          </a:ln>
        </p:spPr>
        <p:style>
          <a:lnRef idx="1">
            <a:schemeClr val="accent1"/>
          </a:lnRef>
          <a:fillRef idx="0">
            <a:schemeClr val="accent1"/>
          </a:fillRef>
          <a:effectRef idx="0">
            <a:schemeClr val="accent1"/>
          </a:effectRef>
          <a:fontRef idx="minor">
            <a:schemeClr val="tx1"/>
          </a:fontRef>
        </p:style>
      </p:cxnSp>
      <p:sp>
        <p:nvSpPr>
          <p:cNvPr id="37" name="Rectangle 36">
            <a:extLst>
              <a:ext uri="{FF2B5EF4-FFF2-40B4-BE49-F238E27FC236}">
                <a16:creationId xmlns:a16="http://schemas.microsoft.com/office/drawing/2014/main" id="{89B29143-30E9-507A-3245-AA064B05DEAE}"/>
              </a:ext>
            </a:extLst>
          </p:cNvPr>
          <p:cNvSpPr/>
          <p:nvPr/>
        </p:nvSpPr>
        <p:spPr>
          <a:xfrm>
            <a:off x="5385126" y="24836691"/>
            <a:ext cx="495970" cy="384702"/>
          </a:xfrm>
          <a:prstGeom prst="rect">
            <a:avLst/>
          </a:prstGeom>
          <a:solidFill>
            <a:schemeClr val="tx1"/>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7B8389F4-4ED7-0888-30A7-E8E50C52CC16}"/>
              </a:ext>
            </a:extLst>
          </p:cNvPr>
          <p:cNvSpPr/>
          <p:nvPr/>
        </p:nvSpPr>
        <p:spPr>
          <a:xfrm>
            <a:off x="5045115" y="24881308"/>
            <a:ext cx="340011" cy="319315"/>
          </a:xfrm>
          <a:prstGeom prst="rect">
            <a:avLst/>
          </a:prstGeom>
          <a:solidFill>
            <a:schemeClr val="tx1"/>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Arrow Connector 39">
            <a:extLst>
              <a:ext uri="{FF2B5EF4-FFF2-40B4-BE49-F238E27FC236}">
                <a16:creationId xmlns:a16="http://schemas.microsoft.com/office/drawing/2014/main" id="{7EB24A1B-9DD8-8A2C-EFC6-F6DC32129675}"/>
              </a:ext>
            </a:extLst>
          </p:cNvPr>
          <p:cNvCxnSpPr>
            <a:cxnSpLocks/>
          </p:cNvCxnSpPr>
          <p:nvPr/>
        </p:nvCxnSpPr>
        <p:spPr>
          <a:xfrm flipV="1">
            <a:off x="5967918" y="25011192"/>
            <a:ext cx="2234989" cy="16776"/>
          </a:xfrm>
          <a:prstGeom prst="straightConnector1">
            <a:avLst/>
          </a:prstGeom>
          <a:ln w="149225" cap="sq">
            <a:solidFill>
              <a:schemeClr val="bg1">
                <a:lumMod val="65000"/>
                <a:alpha val="25000"/>
              </a:schemeClr>
            </a:solidFill>
            <a:prstDash val="sysDash"/>
            <a:round/>
            <a:headEnd type="none" w="med" len="med"/>
            <a:tailEnd type="none" w="sm" len="sm"/>
          </a:ln>
        </p:spPr>
        <p:style>
          <a:lnRef idx="1">
            <a:schemeClr val="accent1"/>
          </a:lnRef>
          <a:fillRef idx="0">
            <a:schemeClr val="accent1"/>
          </a:fillRef>
          <a:effectRef idx="0">
            <a:schemeClr val="accent1"/>
          </a:effectRef>
          <a:fontRef idx="minor">
            <a:schemeClr val="tx1"/>
          </a:fontRef>
        </p:style>
      </p:cxnSp>
      <p:sp>
        <p:nvSpPr>
          <p:cNvPr id="41" name="Right Bracket 40">
            <a:extLst>
              <a:ext uri="{FF2B5EF4-FFF2-40B4-BE49-F238E27FC236}">
                <a16:creationId xmlns:a16="http://schemas.microsoft.com/office/drawing/2014/main" id="{2FCABC03-56EA-0D30-7579-52EE42074381}"/>
              </a:ext>
            </a:extLst>
          </p:cNvPr>
          <p:cNvSpPr/>
          <p:nvPr/>
        </p:nvSpPr>
        <p:spPr>
          <a:xfrm>
            <a:off x="8392444" y="24662090"/>
            <a:ext cx="63051" cy="698203"/>
          </a:xfrm>
          <a:prstGeom prst="rightBracket">
            <a:avLst/>
          </a:prstGeom>
          <a:solidFill>
            <a:schemeClr val="bg2"/>
          </a:solidFill>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4" name="Arc 43">
            <a:extLst>
              <a:ext uri="{FF2B5EF4-FFF2-40B4-BE49-F238E27FC236}">
                <a16:creationId xmlns:a16="http://schemas.microsoft.com/office/drawing/2014/main" id="{A579FE67-3674-8AA8-FABA-39E14D2D120C}"/>
              </a:ext>
            </a:extLst>
          </p:cNvPr>
          <p:cNvSpPr/>
          <p:nvPr/>
        </p:nvSpPr>
        <p:spPr>
          <a:xfrm rot="16200000">
            <a:off x="8041383" y="24942823"/>
            <a:ext cx="687570" cy="126101"/>
          </a:xfrm>
          <a:prstGeom prst="arc">
            <a:avLst>
              <a:gd name="adj1" fmla="val 10838084"/>
              <a:gd name="adj2" fmla="val 0"/>
            </a:avLst>
          </a:prstGeom>
          <a:solidFill>
            <a:schemeClr val="bg2"/>
          </a:solidFill>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45" name="Straight Arrow Connector 44">
            <a:extLst>
              <a:ext uri="{FF2B5EF4-FFF2-40B4-BE49-F238E27FC236}">
                <a16:creationId xmlns:a16="http://schemas.microsoft.com/office/drawing/2014/main" id="{7535C09A-5C3D-8028-14D5-E4087D0BBDB7}"/>
              </a:ext>
            </a:extLst>
          </p:cNvPr>
          <p:cNvCxnSpPr>
            <a:cxnSpLocks/>
          </p:cNvCxnSpPr>
          <p:nvPr/>
        </p:nvCxnSpPr>
        <p:spPr>
          <a:xfrm>
            <a:off x="8581522" y="25002554"/>
            <a:ext cx="834148" cy="0"/>
          </a:xfrm>
          <a:prstGeom prst="straightConnector1">
            <a:avLst/>
          </a:prstGeom>
          <a:ln w="190500" cap="sq">
            <a:solidFill>
              <a:schemeClr val="bg1">
                <a:lumMod val="65000"/>
                <a:alpha val="25000"/>
              </a:schemeClr>
            </a:solidFill>
            <a:prstDash val="sysDash"/>
            <a:round/>
            <a:headEnd type="none" w="med" len="med"/>
            <a:tailEnd type="oval" w="sm" len="sm"/>
          </a:ln>
        </p:spPr>
        <p:style>
          <a:lnRef idx="1">
            <a:schemeClr val="accent1"/>
          </a:lnRef>
          <a:fillRef idx="0">
            <a:schemeClr val="accent1"/>
          </a:fillRef>
          <a:effectRef idx="0">
            <a:schemeClr val="accent1"/>
          </a:effectRef>
          <a:fontRef idx="minor">
            <a:schemeClr val="tx1"/>
          </a:fontRef>
        </p:style>
      </p:cxnSp>
      <p:sp>
        <p:nvSpPr>
          <p:cNvPr id="50" name="Diagonal Stripe 49">
            <a:extLst>
              <a:ext uri="{FF2B5EF4-FFF2-40B4-BE49-F238E27FC236}">
                <a16:creationId xmlns:a16="http://schemas.microsoft.com/office/drawing/2014/main" id="{855FDC6C-4CD5-D194-A116-BD4224B4320C}"/>
              </a:ext>
            </a:extLst>
          </p:cNvPr>
          <p:cNvSpPr/>
          <p:nvPr/>
        </p:nvSpPr>
        <p:spPr>
          <a:xfrm rot="5587256">
            <a:off x="4049861" y="23493013"/>
            <a:ext cx="396519" cy="387323"/>
          </a:xfrm>
          <a:prstGeom prst="diagStrip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1" name="Diagonal Stripe 50">
            <a:extLst>
              <a:ext uri="{FF2B5EF4-FFF2-40B4-BE49-F238E27FC236}">
                <a16:creationId xmlns:a16="http://schemas.microsoft.com/office/drawing/2014/main" id="{A60A3EF7-358F-7897-17D8-BFA9B7E54015}"/>
              </a:ext>
            </a:extLst>
          </p:cNvPr>
          <p:cNvSpPr/>
          <p:nvPr/>
        </p:nvSpPr>
        <p:spPr>
          <a:xfrm rot="17470188">
            <a:off x="2903986" y="24855589"/>
            <a:ext cx="396519" cy="387323"/>
          </a:xfrm>
          <a:prstGeom prst="diagStrip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2" name="Diagonal Stripe 51">
            <a:extLst>
              <a:ext uri="{FF2B5EF4-FFF2-40B4-BE49-F238E27FC236}">
                <a16:creationId xmlns:a16="http://schemas.microsoft.com/office/drawing/2014/main" id="{F336F021-7F6E-A440-4B5D-32122C613AB8}"/>
              </a:ext>
            </a:extLst>
          </p:cNvPr>
          <p:cNvSpPr/>
          <p:nvPr/>
        </p:nvSpPr>
        <p:spPr>
          <a:xfrm rot="9474220">
            <a:off x="4067812" y="24341828"/>
            <a:ext cx="396519" cy="387323"/>
          </a:xfrm>
          <a:prstGeom prst="diagStrip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3" name="Minus Sign 52">
            <a:extLst>
              <a:ext uri="{FF2B5EF4-FFF2-40B4-BE49-F238E27FC236}">
                <a16:creationId xmlns:a16="http://schemas.microsoft.com/office/drawing/2014/main" id="{69E74E16-0183-A074-DBE1-AFFEE5BB62EB}"/>
              </a:ext>
            </a:extLst>
          </p:cNvPr>
          <p:cNvSpPr/>
          <p:nvPr/>
        </p:nvSpPr>
        <p:spPr>
          <a:xfrm rot="13638875">
            <a:off x="4012118" y="23562386"/>
            <a:ext cx="426841" cy="316719"/>
          </a:xfrm>
          <a:prstGeom prst="mathMinus">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Minus Sign 54">
            <a:extLst>
              <a:ext uri="{FF2B5EF4-FFF2-40B4-BE49-F238E27FC236}">
                <a16:creationId xmlns:a16="http://schemas.microsoft.com/office/drawing/2014/main" id="{78D42C08-09AD-1403-C5E1-B3189FBE0333}"/>
              </a:ext>
            </a:extLst>
          </p:cNvPr>
          <p:cNvSpPr/>
          <p:nvPr/>
        </p:nvSpPr>
        <p:spPr>
          <a:xfrm rot="6732778">
            <a:off x="4011579" y="24366968"/>
            <a:ext cx="426841" cy="316719"/>
          </a:xfrm>
          <a:prstGeom prst="mathMinus">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Minus Sign 56">
            <a:extLst>
              <a:ext uri="{FF2B5EF4-FFF2-40B4-BE49-F238E27FC236}">
                <a16:creationId xmlns:a16="http://schemas.microsoft.com/office/drawing/2014/main" id="{E5A2DF60-A026-59A8-3464-9407A051621F}"/>
              </a:ext>
            </a:extLst>
          </p:cNvPr>
          <p:cNvSpPr/>
          <p:nvPr/>
        </p:nvSpPr>
        <p:spPr>
          <a:xfrm rot="4009268">
            <a:off x="2940608" y="24882605"/>
            <a:ext cx="426841" cy="316719"/>
          </a:xfrm>
          <a:prstGeom prst="mathMinus">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TextBox 58">
            <a:extLst>
              <a:ext uri="{FF2B5EF4-FFF2-40B4-BE49-F238E27FC236}">
                <a16:creationId xmlns:a16="http://schemas.microsoft.com/office/drawing/2014/main" id="{D14A756F-1DC2-FFA5-3047-7CA000F27743}"/>
              </a:ext>
            </a:extLst>
          </p:cNvPr>
          <p:cNvSpPr txBox="1"/>
          <p:nvPr/>
        </p:nvSpPr>
        <p:spPr>
          <a:xfrm>
            <a:off x="4202343" y="19736352"/>
            <a:ext cx="1402692" cy="307777"/>
          </a:xfrm>
          <a:prstGeom prst="rect">
            <a:avLst/>
          </a:prstGeom>
          <a:noFill/>
        </p:spPr>
        <p:txBody>
          <a:bodyPr wrap="none" rtlCol="0">
            <a:spAutoFit/>
          </a:bodyPr>
          <a:lstStyle/>
          <a:p>
            <a:r>
              <a:rPr lang="en-US" sz="1400" i="1" dirty="0">
                <a:latin typeface="Times New Roman" panose="02020603050405020304" pitchFamily="18" charset="0"/>
                <a:cs typeface="Times New Roman" panose="02020603050405020304" pitchFamily="18" charset="0"/>
              </a:rPr>
              <a:t>670 nm red laser</a:t>
            </a:r>
          </a:p>
        </p:txBody>
      </p:sp>
      <p:sp>
        <p:nvSpPr>
          <p:cNvPr id="60" name="TextBox 59">
            <a:extLst>
              <a:ext uri="{FF2B5EF4-FFF2-40B4-BE49-F238E27FC236}">
                <a16:creationId xmlns:a16="http://schemas.microsoft.com/office/drawing/2014/main" id="{C2C119B8-834B-488C-28CB-4C4210A3C181}"/>
              </a:ext>
            </a:extLst>
          </p:cNvPr>
          <p:cNvSpPr txBox="1"/>
          <p:nvPr/>
        </p:nvSpPr>
        <p:spPr>
          <a:xfrm>
            <a:off x="1721833" y="20599485"/>
            <a:ext cx="729430" cy="307777"/>
          </a:xfrm>
          <a:prstGeom prst="rect">
            <a:avLst/>
          </a:prstGeom>
          <a:noFill/>
        </p:spPr>
        <p:txBody>
          <a:bodyPr wrap="none" rtlCol="0">
            <a:spAutoFit/>
          </a:bodyPr>
          <a:lstStyle/>
          <a:p>
            <a:r>
              <a:rPr lang="en-US" sz="1400" i="1" dirty="0">
                <a:latin typeface="Times New Roman" panose="02020603050405020304" pitchFamily="18" charset="0"/>
                <a:cs typeface="Times New Roman" panose="02020603050405020304" pitchFamily="18" charset="0"/>
              </a:rPr>
              <a:t>mirrors</a:t>
            </a:r>
          </a:p>
        </p:txBody>
      </p:sp>
      <p:cxnSp>
        <p:nvCxnSpPr>
          <p:cNvPr id="62" name="Straight Connector 61">
            <a:extLst>
              <a:ext uri="{FF2B5EF4-FFF2-40B4-BE49-F238E27FC236}">
                <a16:creationId xmlns:a16="http://schemas.microsoft.com/office/drawing/2014/main" id="{7F68E723-F737-51DF-89C5-AD1CB7C7ABF4}"/>
              </a:ext>
            </a:extLst>
          </p:cNvPr>
          <p:cNvCxnSpPr>
            <a:cxnSpLocks/>
          </p:cNvCxnSpPr>
          <p:nvPr/>
        </p:nvCxnSpPr>
        <p:spPr>
          <a:xfrm flipV="1">
            <a:off x="2152874" y="20249087"/>
            <a:ext cx="436582" cy="350398"/>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2BCBCF20-ED40-987F-1F9F-3A5BC31E7296}"/>
              </a:ext>
            </a:extLst>
          </p:cNvPr>
          <p:cNvCxnSpPr>
            <a:cxnSpLocks/>
          </p:cNvCxnSpPr>
          <p:nvPr/>
        </p:nvCxnSpPr>
        <p:spPr>
          <a:xfrm>
            <a:off x="2117426" y="20896187"/>
            <a:ext cx="437901" cy="536086"/>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9" name="TextBox 68">
            <a:extLst>
              <a:ext uri="{FF2B5EF4-FFF2-40B4-BE49-F238E27FC236}">
                <a16:creationId xmlns:a16="http://schemas.microsoft.com/office/drawing/2014/main" id="{8F19BBBC-3656-5159-50DC-72D55FEFC4FD}"/>
              </a:ext>
            </a:extLst>
          </p:cNvPr>
          <p:cNvSpPr txBox="1"/>
          <p:nvPr/>
        </p:nvSpPr>
        <p:spPr>
          <a:xfrm>
            <a:off x="5014127" y="20880434"/>
            <a:ext cx="854721" cy="307777"/>
          </a:xfrm>
          <a:prstGeom prst="rect">
            <a:avLst/>
          </a:prstGeom>
          <a:noFill/>
        </p:spPr>
        <p:txBody>
          <a:bodyPr wrap="none" rtlCol="0">
            <a:spAutoFit/>
          </a:bodyPr>
          <a:lstStyle/>
          <a:p>
            <a:r>
              <a:rPr lang="en-US" sz="1400" i="1" dirty="0">
                <a:latin typeface="Times New Roman" panose="02020603050405020304" pitchFamily="18" charset="0"/>
                <a:cs typeface="Times New Roman" panose="02020603050405020304" pitchFamily="18" charset="0"/>
              </a:rPr>
              <a:t>telescope</a:t>
            </a:r>
          </a:p>
        </p:txBody>
      </p:sp>
      <p:sp>
        <p:nvSpPr>
          <p:cNvPr id="70" name="TextBox 69">
            <a:extLst>
              <a:ext uri="{FF2B5EF4-FFF2-40B4-BE49-F238E27FC236}">
                <a16:creationId xmlns:a16="http://schemas.microsoft.com/office/drawing/2014/main" id="{18C9F872-5135-C784-4442-065D9467D382}"/>
              </a:ext>
            </a:extLst>
          </p:cNvPr>
          <p:cNvSpPr txBox="1"/>
          <p:nvPr/>
        </p:nvSpPr>
        <p:spPr>
          <a:xfrm>
            <a:off x="7827376" y="20506912"/>
            <a:ext cx="989481" cy="523220"/>
          </a:xfrm>
          <a:prstGeom prst="rect">
            <a:avLst/>
          </a:prstGeom>
          <a:noFill/>
        </p:spPr>
        <p:txBody>
          <a:bodyPr wrap="square" rtlCol="0">
            <a:spAutoFit/>
          </a:bodyPr>
          <a:lstStyle/>
          <a:p>
            <a:pPr algn="ctr"/>
            <a:r>
              <a:rPr lang="en-US" sz="1400" i="1" dirty="0">
                <a:latin typeface="Times New Roman" panose="02020603050405020304" pitchFamily="18" charset="0"/>
                <a:cs typeface="Times New Roman" panose="02020603050405020304" pitchFamily="18" charset="0"/>
              </a:rPr>
              <a:t>cylindrical lens</a:t>
            </a:r>
          </a:p>
        </p:txBody>
      </p:sp>
      <p:sp>
        <p:nvSpPr>
          <p:cNvPr id="30" name="Rectangle 29">
            <a:extLst>
              <a:ext uri="{FF2B5EF4-FFF2-40B4-BE49-F238E27FC236}">
                <a16:creationId xmlns:a16="http://schemas.microsoft.com/office/drawing/2014/main" id="{C4AC3100-2CEF-D67E-A2BA-432B399F6FF9}"/>
              </a:ext>
            </a:extLst>
          </p:cNvPr>
          <p:cNvSpPr/>
          <p:nvPr/>
        </p:nvSpPr>
        <p:spPr>
          <a:xfrm>
            <a:off x="1991954" y="23518556"/>
            <a:ext cx="1310758" cy="445777"/>
          </a:xfrm>
          <a:prstGeom prst="rect">
            <a:avLst/>
          </a:prstGeom>
          <a:solidFill>
            <a:schemeClr val="bg2">
              <a:lumMod val="90000"/>
            </a:schemeClr>
          </a:solidFill>
          <a:ln>
            <a:solidFill>
              <a:schemeClr val="tx1">
                <a:lumMod val="95000"/>
                <a:lumOff val="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TextBox 70">
            <a:extLst>
              <a:ext uri="{FF2B5EF4-FFF2-40B4-BE49-F238E27FC236}">
                <a16:creationId xmlns:a16="http://schemas.microsoft.com/office/drawing/2014/main" id="{4BA3FEE1-5244-7A0D-8922-82BE803F7CE7}"/>
              </a:ext>
            </a:extLst>
          </p:cNvPr>
          <p:cNvSpPr txBox="1"/>
          <p:nvPr/>
        </p:nvSpPr>
        <p:spPr>
          <a:xfrm>
            <a:off x="8889124" y="21734146"/>
            <a:ext cx="1340003" cy="523220"/>
          </a:xfrm>
          <a:prstGeom prst="rect">
            <a:avLst/>
          </a:prstGeom>
          <a:noFill/>
        </p:spPr>
        <p:txBody>
          <a:bodyPr wrap="square" rtlCol="0">
            <a:spAutoFit/>
          </a:bodyPr>
          <a:lstStyle/>
          <a:p>
            <a:pPr algn="ctr"/>
            <a:r>
              <a:rPr lang="en-US" sz="1400" i="1" dirty="0">
                <a:latin typeface="Times New Roman" panose="02020603050405020304" pitchFamily="18" charset="0"/>
                <a:cs typeface="Times New Roman" panose="02020603050405020304" pitchFamily="18" charset="0"/>
              </a:rPr>
              <a:t>mounted GaAs sample</a:t>
            </a:r>
          </a:p>
        </p:txBody>
      </p:sp>
      <p:sp>
        <p:nvSpPr>
          <p:cNvPr id="28" name="TextBox 27">
            <a:extLst>
              <a:ext uri="{FF2B5EF4-FFF2-40B4-BE49-F238E27FC236}">
                <a16:creationId xmlns:a16="http://schemas.microsoft.com/office/drawing/2014/main" id="{91105729-4D09-BF64-EE48-DD119D945817}"/>
              </a:ext>
            </a:extLst>
          </p:cNvPr>
          <p:cNvSpPr txBox="1"/>
          <p:nvPr/>
        </p:nvSpPr>
        <p:spPr>
          <a:xfrm>
            <a:off x="2064487" y="23201166"/>
            <a:ext cx="1173719" cy="276999"/>
          </a:xfrm>
          <a:prstGeom prst="rect">
            <a:avLst/>
          </a:prstGeom>
          <a:noFill/>
        </p:spPr>
        <p:txBody>
          <a:bodyPr wrap="none" rtlCol="0">
            <a:spAutoFit/>
          </a:bodyPr>
          <a:lstStyle/>
          <a:p>
            <a:r>
              <a:rPr lang="en-US" sz="1200" i="1" dirty="0">
                <a:latin typeface="Times New Roman" panose="02020603050405020304" pitchFamily="18" charset="0"/>
                <a:cs typeface="Times New Roman" panose="02020603050405020304" pitchFamily="18" charset="0"/>
              </a:rPr>
              <a:t>780 nm IR laser</a:t>
            </a:r>
          </a:p>
        </p:txBody>
      </p:sp>
      <p:sp>
        <p:nvSpPr>
          <p:cNvPr id="29" name="Rectangle 28">
            <a:extLst>
              <a:ext uri="{FF2B5EF4-FFF2-40B4-BE49-F238E27FC236}">
                <a16:creationId xmlns:a16="http://schemas.microsoft.com/office/drawing/2014/main" id="{D6730799-51ED-B596-E8B9-79CAAE3E43AC}"/>
              </a:ext>
            </a:extLst>
          </p:cNvPr>
          <p:cNvSpPr/>
          <p:nvPr/>
        </p:nvSpPr>
        <p:spPr>
          <a:xfrm>
            <a:off x="2083998" y="23752700"/>
            <a:ext cx="441088" cy="154295"/>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867137D2-3A87-0E01-EF96-1B0E74228777}"/>
              </a:ext>
            </a:extLst>
          </p:cNvPr>
          <p:cNvSpPr/>
          <p:nvPr/>
        </p:nvSpPr>
        <p:spPr>
          <a:xfrm>
            <a:off x="9365768" y="21015306"/>
            <a:ext cx="371060" cy="111206"/>
          </a:xfrm>
          <a:prstGeom prst="rect">
            <a:avLst/>
          </a:prstGeom>
          <a:solidFill>
            <a:schemeClr val="tx1"/>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9AF8DD6E-D22C-12E0-AEFB-B4C7B780A6CD}"/>
              </a:ext>
            </a:extLst>
          </p:cNvPr>
          <p:cNvSpPr/>
          <p:nvPr/>
        </p:nvSpPr>
        <p:spPr>
          <a:xfrm>
            <a:off x="9365768" y="21653035"/>
            <a:ext cx="371060" cy="111206"/>
          </a:xfrm>
          <a:prstGeom prst="rect">
            <a:avLst/>
          </a:prstGeom>
          <a:solidFill>
            <a:schemeClr val="tx1"/>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841B8D41-567C-F33E-A7AC-FEBDD9226B0A}"/>
              </a:ext>
            </a:extLst>
          </p:cNvPr>
          <p:cNvSpPr/>
          <p:nvPr/>
        </p:nvSpPr>
        <p:spPr>
          <a:xfrm rot="16200000">
            <a:off x="9323370" y="21331890"/>
            <a:ext cx="711005" cy="153697"/>
          </a:xfrm>
          <a:prstGeom prst="rect">
            <a:avLst/>
          </a:prstGeom>
          <a:solidFill>
            <a:schemeClr val="tx1"/>
          </a:solidFill>
          <a:ln>
            <a:solidFill>
              <a:schemeClr val="tx1">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Minus Sign 35">
            <a:extLst>
              <a:ext uri="{FF2B5EF4-FFF2-40B4-BE49-F238E27FC236}">
                <a16:creationId xmlns:a16="http://schemas.microsoft.com/office/drawing/2014/main" id="{3D3413D7-C01F-009C-17DE-EF7D2D551BEE}"/>
              </a:ext>
            </a:extLst>
          </p:cNvPr>
          <p:cNvSpPr/>
          <p:nvPr/>
        </p:nvSpPr>
        <p:spPr>
          <a:xfrm>
            <a:off x="9623916" y="23787165"/>
            <a:ext cx="63051" cy="2448052"/>
          </a:xfrm>
          <a:prstGeom prst="mathMinus">
            <a:avLst/>
          </a:prstGeom>
          <a:solidFill>
            <a:schemeClr val="bg2">
              <a:lumMod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Isosceles Triangle 78">
            <a:extLst>
              <a:ext uri="{FF2B5EF4-FFF2-40B4-BE49-F238E27FC236}">
                <a16:creationId xmlns:a16="http://schemas.microsoft.com/office/drawing/2014/main" id="{AF4098A8-F051-D57B-9B8B-03DB6579FBFE}"/>
              </a:ext>
            </a:extLst>
          </p:cNvPr>
          <p:cNvSpPr/>
          <p:nvPr/>
        </p:nvSpPr>
        <p:spPr>
          <a:xfrm rot="6707253">
            <a:off x="9618724" y="24606361"/>
            <a:ext cx="59561" cy="68923"/>
          </a:xfrm>
          <a:prstGeom prst="triangle">
            <a:avLst/>
          </a:prstGeom>
          <a:solidFill>
            <a:schemeClr val="tx1">
              <a:lumMod val="50000"/>
              <a:lumOff val="5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Isosceles Triangle 79">
            <a:extLst>
              <a:ext uri="{FF2B5EF4-FFF2-40B4-BE49-F238E27FC236}">
                <a16:creationId xmlns:a16="http://schemas.microsoft.com/office/drawing/2014/main" id="{0F2A1A13-61AE-42C0-C43F-59318C958632}"/>
              </a:ext>
            </a:extLst>
          </p:cNvPr>
          <p:cNvSpPr/>
          <p:nvPr/>
        </p:nvSpPr>
        <p:spPr>
          <a:xfrm rot="6707253">
            <a:off x="9565792" y="24734964"/>
            <a:ext cx="59561" cy="68923"/>
          </a:xfrm>
          <a:prstGeom prst="triangle">
            <a:avLst/>
          </a:prstGeom>
          <a:solidFill>
            <a:schemeClr val="tx1">
              <a:lumMod val="50000"/>
              <a:lumOff val="5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Isosceles Triangle 80">
            <a:extLst>
              <a:ext uri="{FF2B5EF4-FFF2-40B4-BE49-F238E27FC236}">
                <a16:creationId xmlns:a16="http://schemas.microsoft.com/office/drawing/2014/main" id="{03C58AA1-9C95-DBE9-69C5-2F868AFE5A24}"/>
              </a:ext>
            </a:extLst>
          </p:cNvPr>
          <p:cNvSpPr/>
          <p:nvPr/>
        </p:nvSpPr>
        <p:spPr>
          <a:xfrm rot="6707253">
            <a:off x="9588943" y="24673654"/>
            <a:ext cx="59561" cy="68923"/>
          </a:xfrm>
          <a:prstGeom prst="triangle">
            <a:avLst/>
          </a:prstGeom>
          <a:solidFill>
            <a:schemeClr val="tx1">
              <a:lumMod val="50000"/>
              <a:lumOff val="5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Isosceles Triangle 81">
            <a:extLst>
              <a:ext uri="{FF2B5EF4-FFF2-40B4-BE49-F238E27FC236}">
                <a16:creationId xmlns:a16="http://schemas.microsoft.com/office/drawing/2014/main" id="{D16D2725-3DEF-AFA1-EF95-654B55E7BBA0}"/>
              </a:ext>
            </a:extLst>
          </p:cNvPr>
          <p:cNvSpPr/>
          <p:nvPr/>
        </p:nvSpPr>
        <p:spPr>
          <a:xfrm rot="15002524">
            <a:off x="9657963" y="24616668"/>
            <a:ext cx="59561" cy="68923"/>
          </a:xfrm>
          <a:prstGeom prst="triangle">
            <a:avLst/>
          </a:prstGeom>
          <a:solidFill>
            <a:schemeClr val="tx1">
              <a:lumMod val="50000"/>
              <a:lumOff val="5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Isosceles Triangle 82">
            <a:extLst>
              <a:ext uri="{FF2B5EF4-FFF2-40B4-BE49-F238E27FC236}">
                <a16:creationId xmlns:a16="http://schemas.microsoft.com/office/drawing/2014/main" id="{0605C54E-9529-A2D0-A274-42CEAE239FB8}"/>
              </a:ext>
            </a:extLst>
          </p:cNvPr>
          <p:cNvSpPr/>
          <p:nvPr/>
        </p:nvSpPr>
        <p:spPr>
          <a:xfrm rot="15002524">
            <a:off x="9679241" y="24670812"/>
            <a:ext cx="59561" cy="68923"/>
          </a:xfrm>
          <a:prstGeom prst="triangle">
            <a:avLst/>
          </a:prstGeom>
          <a:solidFill>
            <a:schemeClr val="tx1">
              <a:lumMod val="50000"/>
              <a:lumOff val="5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Isosceles Triangle 83">
            <a:extLst>
              <a:ext uri="{FF2B5EF4-FFF2-40B4-BE49-F238E27FC236}">
                <a16:creationId xmlns:a16="http://schemas.microsoft.com/office/drawing/2014/main" id="{DA03DB1E-FA71-04AB-9C72-1DD3042F08F5}"/>
              </a:ext>
            </a:extLst>
          </p:cNvPr>
          <p:cNvSpPr/>
          <p:nvPr/>
        </p:nvSpPr>
        <p:spPr>
          <a:xfrm rot="15002524">
            <a:off x="9707020" y="24725572"/>
            <a:ext cx="59561" cy="68923"/>
          </a:xfrm>
          <a:prstGeom prst="triangle">
            <a:avLst/>
          </a:prstGeom>
          <a:solidFill>
            <a:schemeClr val="tx1">
              <a:lumMod val="50000"/>
              <a:lumOff val="5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Isosceles Triangle 84">
            <a:extLst>
              <a:ext uri="{FF2B5EF4-FFF2-40B4-BE49-F238E27FC236}">
                <a16:creationId xmlns:a16="http://schemas.microsoft.com/office/drawing/2014/main" id="{5929A7C1-A191-AD07-9CA1-0B26878D2D5C}"/>
              </a:ext>
            </a:extLst>
          </p:cNvPr>
          <p:cNvSpPr/>
          <p:nvPr/>
        </p:nvSpPr>
        <p:spPr>
          <a:xfrm rot="4109798">
            <a:off x="9551047" y="25206292"/>
            <a:ext cx="59561" cy="68923"/>
          </a:xfrm>
          <a:prstGeom prst="triangle">
            <a:avLst/>
          </a:prstGeom>
          <a:solidFill>
            <a:schemeClr val="tx1">
              <a:lumMod val="50000"/>
              <a:lumOff val="5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Isosceles Triangle 85">
            <a:extLst>
              <a:ext uri="{FF2B5EF4-FFF2-40B4-BE49-F238E27FC236}">
                <a16:creationId xmlns:a16="http://schemas.microsoft.com/office/drawing/2014/main" id="{3EBDD707-9238-298C-CB75-4E3DA231EC86}"/>
              </a:ext>
            </a:extLst>
          </p:cNvPr>
          <p:cNvSpPr/>
          <p:nvPr/>
        </p:nvSpPr>
        <p:spPr>
          <a:xfrm rot="4109798">
            <a:off x="9572325" y="25260436"/>
            <a:ext cx="59561" cy="68923"/>
          </a:xfrm>
          <a:prstGeom prst="triangle">
            <a:avLst/>
          </a:prstGeom>
          <a:solidFill>
            <a:schemeClr val="tx1">
              <a:lumMod val="50000"/>
              <a:lumOff val="5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Isosceles Triangle 86">
            <a:extLst>
              <a:ext uri="{FF2B5EF4-FFF2-40B4-BE49-F238E27FC236}">
                <a16:creationId xmlns:a16="http://schemas.microsoft.com/office/drawing/2014/main" id="{79F3533E-ED3D-2E83-F53A-DDE36C8DA08C}"/>
              </a:ext>
            </a:extLst>
          </p:cNvPr>
          <p:cNvSpPr/>
          <p:nvPr/>
        </p:nvSpPr>
        <p:spPr>
          <a:xfrm rot="4109798">
            <a:off x="9600104" y="25315196"/>
            <a:ext cx="59561" cy="68923"/>
          </a:xfrm>
          <a:prstGeom prst="triangle">
            <a:avLst/>
          </a:prstGeom>
          <a:solidFill>
            <a:schemeClr val="tx1">
              <a:lumMod val="50000"/>
              <a:lumOff val="5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Isosceles Triangle 90">
            <a:extLst>
              <a:ext uri="{FF2B5EF4-FFF2-40B4-BE49-F238E27FC236}">
                <a16:creationId xmlns:a16="http://schemas.microsoft.com/office/drawing/2014/main" id="{4EA9D9AF-3302-757F-6C50-303CF48C075A}"/>
              </a:ext>
            </a:extLst>
          </p:cNvPr>
          <p:cNvSpPr/>
          <p:nvPr/>
        </p:nvSpPr>
        <p:spPr>
          <a:xfrm rot="17580966">
            <a:off x="9718769" y="25202314"/>
            <a:ext cx="59561" cy="68923"/>
          </a:xfrm>
          <a:prstGeom prst="triangle">
            <a:avLst/>
          </a:prstGeom>
          <a:solidFill>
            <a:schemeClr val="tx1">
              <a:lumMod val="50000"/>
              <a:lumOff val="5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Isosceles Triangle 91">
            <a:extLst>
              <a:ext uri="{FF2B5EF4-FFF2-40B4-BE49-F238E27FC236}">
                <a16:creationId xmlns:a16="http://schemas.microsoft.com/office/drawing/2014/main" id="{E1A2D2BB-E5A4-638A-CED4-AFBD4F6646FE}"/>
              </a:ext>
            </a:extLst>
          </p:cNvPr>
          <p:cNvSpPr/>
          <p:nvPr/>
        </p:nvSpPr>
        <p:spPr>
          <a:xfrm rot="17580966">
            <a:off x="9665837" y="25330917"/>
            <a:ext cx="59561" cy="68923"/>
          </a:xfrm>
          <a:prstGeom prst="triangle">
            <a:avLst/>
          </a:prstGeom>
          <a:solidFill>
            <a:schemeClr val="tx1">
              <a:lumMod val="50000"/>
              <a:lumOff val="5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Isosceles Triangle 92">
            <a:extLst>
              <a:ext uri="{FF2B5EF4-FFF2-40B4-BE49-F238E27FC236}">
                <a16:creationId xmlns:a16="http://schemas.microsoft.com/office/drawing/2014/main" id="{5BE6FE11-B64F-61A7-C5CE-065C05D424A6}"/>
              </a:ext>
            </a:extLst>
          </p:cNvPr>
          <p:cNvSpPr/>
          <p:nvPr/>
        </p:nvSpPr>
        <p:spPr>
          <a:xfrm rot="17580966">
            <a:off x="9688988" y="25269607"/>
            <a:ext cx="59561" cy="68923"/>
          </a:xfrm>
          <a:prstGeom prst="triangle">
            <a:avLst/>
          </a:prstGeom>
          <a:solidFill>
            <a:schemeClr val="tx1">
              <a:lumMod val="50000"/>
              <a:lumOff val="5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Minus Sign 93">
            <a:extLst>
              <a:ext uri="{FF2B5EF4-FFF2-40B4-BE49-F238E27FC236}">
                <a16:creationId xmlns:a16="http://schemas.microsoft.com/office/drawing/2014/main" id="{CD01E8CC-D481-02FD-A72E-A96FAE07590E}"/>
              </a:ext>
            </a:extLst>
          </p:cNvPr>
          <p:cNvSpPr/>
          <p:nvPr/>
        </p:nvSpPr>
        <p:spPr>
          <a:xfrm rot="20181646">
            <a:off x="9713164" y="23899209"/>
            <a:ext cx="85115" cy="1459120"/>
          </a:xfrm>
          <a:prstGeom prst="mathMinus">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Minus Sign 94">
            <a:extLst>
              <a:ext uri="{FF2B5EF4-FFF2-40B4-BE49-F238E27FC236}">
                <a16:creationId xmlns:a16="http://schemas.microsoft.com/office/drawing/2014/main" id="{48A91341-25A9-12BC-384B-8B01F49EA127}"/>
              </a:ext>
            </a:extLst>
          </p:cNvPr>
          <p:cNvSpPr/>
          <p:nvPr/>
        </p:nvSpPr>
        <p:spPr>
          <a:xfrm rot="1342755">
            <a:off x="9553014" y="23888134"/>
            <a:ext cx="85115" cy="1459120"/>
          </a:xfrm>
          <a:prstGeom prst="mathMinus">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Minus Sign 95">
            <a:extLst>
              <a:ext uri="{FF2B5EF4-FFF2-40B4-BE49-F238E27FC236}">
                <a16:creationId xmlns:a16="http://schemas.microsoft.com/office/drawing/2014/main" id="{D2B7EFBF-FE5C-0167-B590-D789494203B4}"/>
              </a:ext>
            </a:extLst>
          </p:cNvPr>
          <p:cNvSpPr/>
          <p:nvPr/>
        </p:nvSpPr>
        <p:spPr>
          <a:xfrm rot="20218851">
            <a:off x="9530754" y="24660660"/>
            <a:ext cx="85115" cy="1459120"/>
          </a:xfrm>
          <a:prstGeom prst="mathMinus">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Minus Sign 96">
            <a:extLst>
              <a:ext uri="{FF2B5EF4-FFF2-40B4-BE49-F238E27FC236}">
                <a16:creationId xmlns:a16="http://schemas.microsoft.com/office/drawing/2014/main" id="{4812B347-3210-119B-EABB-BEC38DC0CF82}"/>
              </a:ext>
            </a:extLst>
          </p:cNvPr>
          <p:cNvSpPr/>
          <p:nvPr/>
        </p:nvSpPr>
        <p:spPr>
          <a:xfrm rot="1378046">
            <a:off x="9721297" y="24660439"/>
            <a:ext cx="85115" cy="1459120"/>
          </a:xfrm>
          <a:prstGeom prst="mathMinus">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Rectangle 103">
            <a:extLst>
              <a:ext uri="{FF2B5EF4-FFF2-40B4-BE49-F238E27FC236}">
                <a16:creationId xmlns:a16="http://schemas.microsoft.com/office/drawing/2014/main" id="{C3F144A0-DCB3-71E4-40D0-EF846911AE08}"/>
              </a:ext>
            </a:extLst>
          </p:cNvPr>
          <p:cNvSpPr/>
          <p:nvPr/>
        </p:nvSpPr>
        <p:spPr>
          <a:xfrm rot="2624929">
            <a:off x="9280001" y="23246186"/>
            <a:ext cx="233851" cy="514350"/>
          </a:xfrm>
          <a:prstGeom prst="rect">
            <a:avLst/>
          </a:prstGeom>
          <a:solidFill>
            <a:schemeClr val="accent4">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Freeform: Shape 101">
            <a:extLst>
              <a:ext uri="{FF2B5EF4-FFF2-40B4-BE49-F238E27FC236}">
                <a16:creationId xmlns:a16="http://schemas.microsoft.com/office/drawing/2014/main" id="{DE5E3735-697B-F261-EE71-E37AF35AF71C}"/>
              </a:ext>
            </a:extLst>
          </p:cNvPr>
          <p:cNvSpPr/>
          <p:nvPr/>
        </p:nvSpPr>
        <p:spPr>
          <a:xfrm>
            <a:off x="9512300" y="23444200"/>
            <a:ext cx="1151643" cy="2231113"/>
          </a:xfrm>
          <a:custGeom>
            <a:avLst/>
            <a:gdLst>
              <a:gd name="connsiteX0" fmla="*/ 184150 w 1151643"/>
              <a:gd name="connsiteY0" fmla="*/ 2101850 h 2231113"/>
              <a:gd name="connsiteX1" fmla="*/ 228600 w 1151643"/>
              <a:gd name="connsiteY1" fmla="*/ 2133600 h 2231113"/>
              <a:gd name="connsiteX2" fmla="*/ 768350 w 1151643"/>
              <a:gd name="connsiteY2" fmla="*/ 2216150 h 2231113"/>
              <a:gd name="connsiteX3" fmla="*/ 1028700 w 1151643"/>
              <a:gd name="connsiteY3" fmla="*/ 2057400 h 2231113"/>
              <a:gd name="connsiteX4" fmla="*/ 1136650 w 1151643"/>
              <a:gd name="connsiteY4" fmla="*/ 1854200 h 2231113"/>
              <a:gd name="connsiteX5" fmla="*/ 1149350 w 1151643"/>
              <a:gd name="connsiteY5" fmla="*/ 1663700 h 2231113"/>
              <a:gd name="connsiteX6" fmla="*/ 939800 w 1151643"/>
              <a:gd name="connsiteY6" fmla="*/ 1187450 h 2231113"/>
              <a:gd name="connsiteX7" fmla="*/ 819150 w 1151643"/>
              <a:gd name="connsiteY7" fmla="*/ 1028700 h 2231113"/>
              <a:gd name="connsiteX8" fmla="*/ 730250 w 1151643"/>
              <a:gd name="connsiteY8" fmla="*/ 939800 h 2231113"/>
              <a:gd name="connsiteX9" fmla="*/ 457200 w 1151643"/>
              <a:gd name="connsiteY9" fmla="*/ 615950 h 2231113"/>
              <a:gd name="connsiteX10" fmla="*/ 368300 w 1151643"/>
              <a:gd name="connsiteY10" fmla="*/ 527050 h 2231113"/>
              <a:gd name="connsiteX11" fmla="*/ 171450 w 1151643"/>
              <a:gd name="connsiteY11" fmla="*/ 292100 h 2231113"/>
              <a:gd name="connsiteX12" fmla="*/ 107950 w 1151643"/>
              <a:gd name="connsiteY12" fmla="*/ 215900 h 2231113"/>
              <a:gd name="connsiteX13" fmla="*/ 31750 w 1151643"/>
              <a:gd name="connsiteY13" fmla="*/ 95250 h 2231113"/>
              <a:gd name="connsiteX14" fmla="*/ 0 w 1151643"/>
              <a:gd name="connsiteY14" fmla="*/ 0 h 2231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51643" h="2231113">
                <a:moveTo>
                  <a:pt x="184150" y="2101850"/>
                </a:moveTo>
                <a:cubicBezTo>
                  <a:pt x="198967" y="2112433"/>
                  <a:pt x="211846" y="2126470"/>
                  <a:pt x="228600" y="2133600"/>
                </a:cubicBezTo>
                <a:cubicBezTo>
                  <a:pt x="534965" y="2263968"/>
                  <a:pt x="431182" y="2231135"/>
                  <a:pt x="768350" y="2216150"/>
                </a:cubicBezTo>
                <a:cubicBezTo>
                  <a:pt x="859115" y="2175306"/>
                  <a:pt x="963387" y="2139901"/>
                  <a:pt x="1028700" y="2057400"/>
                </a:cubicBezTo>
                <a:cubicBezTo>
                  <a:pt x="1076307" y="1997265"/>
                  <a:pt x="1100667" y="1921933"/>
                  <a:pt x="1136650" y="1854200"/>
                </a:cubicBezTo>
                <a:cubicBezTo>
                  <a:pt x="1140883" y="1790700"/>
                  <a:pt x="1157700" y="1726791"/>
                  <a:pt x="1149350" y="1663700"/>
                </a:cubicBezTo>
                <a:cubicBezTo>
                  <a:pt x="1123465" y="1468121"/>
                  <a:pt x="1046888" y="1349388"/>
                  <a:pt x="939800" y="1187450"/>
                </a:cubicBezTo>
                <a:cubicBezTo>
                  <a:pt x="903139" y="1132011"/>
                  <a:pt x="862082" y="1079438"/>
                  <a:pt x="819150" y="1028700"/>
                </a:cubicBezTo>
                <a:cubicBezTo>
                  <a:pt x="792080" y="996708"/>
                  <a:pt x="758794" y="970484"/>
                  <a:pt x="730250" y="939800"/>
                </a:cubicBezTo>
                <a:cubicBezTo>
                  <a:pt x="280035" y="455819"/>
                  <a:pt x="791040" y="1003635"/>
                  <a:pt x="457200" y="615950"/>
                </a:cubicBezTo>
                <a:cubicBezTo>
                  <a:pt x="429854" y="584194"/>
                  <a:pt x="396027" y="558474"/>
                  <a:pt x="368300" y="527050"/>
                </a:cubicBezTo>
                <a:cubicBezTo>
                  <a:pt x="300701" y="450438"/>
                  <a:pt x="237016" y="370459"/>
                  <a:pt x="171450" y="292100"/>
                </a:cubicBezTo>
                <a:cubicBezTo>
                  <a:pt x="150232" y="266742"/>
                  <a:pt x="125606" y="243855"/>
                  <a:pt x="107950" y="215900"/>
                </a:cubicBezTo>
                <a:cubicBezTo>
                  <a:pt x="82550" y="175683"/>
                  <a:pt x="53022" y="137794"/>
                  <a:pt x="31750" y="95250"/>
                </a:cubicBezTo>
                <a:cubicBezTo>
                  <a:pt x="16783" y="65316"/>
                  <a:pt x="0" y="0"/>
                  <a:pt x="0" y="0"/>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Freeform: Shape 100">
            <a:extLst>
              <a:ext uri="{FF2B5EF4-FFF2-40B4-BE49-F238E27FC236}">
                <a16:creationId xmlns:a16="http://schemas.microsoft.com/office/drawing/2014/main" id="{73BCC186-3BBA-6C7D-DC0E-A96C2F0CB023}"/>
              </a:ext>
            </a:extLst>
          </p:cNvPr>
          <p:cNvSpPr/>
          <p:nvPr/>
        </p:nvSpPr>
        <p:spPr>
          <a:xfrm>
            <a:off x="9283700" y="23641050"/>
            <a:ext cx="393700" cy="857250"/>
          </a:xfrm>
          <a:custGeom>
            <a:avLst/>
            <a:gdLst>
              <a:gd name="connsiteX0" fmla="*/ 393700 w 393700"/>
              <a:gd name="connsiteY0" fmla="*/ 857250 h 857250"/>
              <a:gd name="connsiteX1" fmla="*/ 355600 w 393700"/>
              <a:gd name="connsiteY1" fmla="*/ 685800 h 857250"/>
              <a:gd name="connsiteX2" fmla="*/ 120650 w 393700"/>
              <a:gd name="connsiteY2" fmla="*/ 419100 h 857250"/>
              <a:gd name="connsiteX3" fmla="*/ 25400 w 393700"/>
              <a:gd name="connsiteY3" fmla="*/ 292100 h 857250"/>
              <a:gd name="connsiteX4" fmla="*/ 0 w 393700"/>
              <a:gd name="connsiteY4" fmla="*/ 209550 h 857250"/>
              <a:gd name="connsiteX5" fmla="*/ 25400 w 393700"/>
              <a:gd name="connsiteY5" fmla="*/ 0 h 85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3700" h="857250">
                <a:moveTo>
                  <a:pt x="393700" y="857250"/>
                </a:moveTo>
                <a:cubicBezTo>
                  <a:pt x="384309" y="782126"/>
                  <a:pt x="388031" y="750662"/>
                  <a:pt x="355600" y="685800"/>
                </a:cubicBezTo>
                <a:cubicBezTo>
                  <a:pt x="293697" y="561994"/>
                  <a:pt x="225889" y="559418"/>
                  <a:pt x="120650" y="419100"/>
                </a:cubicBezTo>
                <a:lnTo>
                  <a:pt x="25400" y="292100"/>
                </a:lnTo>
                <a:cubicBezTo>
                  <a:pt x="16933" y="264583"/>
                  <a:pt x="0" y="238340"/>
                  <a:pt x="0" y="209550"/>
                </a:cubicBezTo>
                <a:cubicBezTo>
                  <a:pt x="0" y="139189"/>
                  <a:pt x="25400" y="0"/>
                  <a:pt x="25400" y="0"/>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Rectangle 107">
            <a:extLst>
              <a:ext uri="{FF2B5EF4-FFF2-40B4-BE49-F238E27FC236}">
                <a16:creationId xmlns:a16="http://schemas.microsoft.com/office/drawing/2014/main" id="{8E453681-A9FE-897F-543E-25CAF091F862}"/>
              </a:ext>
            </a:extLst>
          </p:cNvPr>
          <p:cNvSpPr/>
          <p:nvPr/>
        </p:nvSpPr>
        <p:spPr>
          <a:xfrm rot="2175452">
            <a:off x="9111869" y="20001819"/>
            <a:ext cx="233851" cy="514350"/>
          </a:xfrm>
          <a:prstGeom prst="rect">
            <a:avLst/>
          </a:prstGeom>
          <a:solidFill>
            <a:schemeClr val="accent4">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Freeform: Shape 106">
            <a:extLst>
              <a:ext uri="{FF2B5EF4-FFF2-40B4-BE49-F238E27FC236}">
                <a16:creationId xmlns:a16="http://schemas.microsoft.com/office/drawing/2014/main" id="{615FCF9D-90AA-D2E6-852A-A08E93EE62E0}"/>
              </a:ext>
            </a:extLst>
          </p:cNvPr>
          <p:cNvSpPr/>
          <p:nvPr/>
        </p:nvSpPr>
        <p:spPr>
          <a:xfrm>
            <a:off x="9283700" y="20244014"/>
            <a:ext cx="857251" cy="1047814"/>
          </a:xfrm>
          <a:custGeom>
            <a:avLst/>
            <a:gdLst>
              <a:gd name="connsiteX0" fmla="*/ 400050 w 857251"/>
              <a:gd name="connsiteY0" fmla="*/ 1022350 h 1047814"/>
              <a:gd name="connsiteX1" fmla="*/ 438150 w 857251"/>
              <a:gd name="connsiteY1" fmla="*/ 1041400 h 1047814"/>
              <a:gd name="connsiteX2" fmla="*/ 819150 w 857251"/>
              <a:gd name="connsiteY2" fmla="*/ 1016000 h 1047814"/>
              <a:gd name="connsiteX3" fmla="*/ 857250 w 857251"/>
              <a:gd name="connsiteY3" fmla="*/ 920750 h 1047814"/>
              <a:gd name="connsiteX4" fmla="*/ 812800 w 857251"/>
              <a:gd name="connsiteY4" fmla="*/ 698500 h 1047814"/>
              <a:gd name="connsiteX5" fmla="*/ 768350 w 857251"/>
              <a:gd name="connsiteY5" fmla="*/ 647700 h 1047814"/>
              <a:gd name="connsiteX6" fmla="*/ 609600 w 857251"/>
              <a:gd name="connsiteY6" fmla="*/ 495300 h 1047814"/>
              <a:gd name="connsiteX7" fmla="*/ 514350 w 857251"/>
              <a:gd name="connsiteY7" fmla="*/ 431800 h 1047814"/>
              <a:gd name="connsiteX8" fmla="*/ 431800 w 857251"/>
              <a:gd name="connsiteY8" fmla="*/ 381000 h 1047814"/>
              <a:gd name="connsiteX9" fmla="*/ 247650 w 857251"/>
              <a:gd name="connsiteY9" fmla="*/ 171450 h 1047814"/>
              <a:gd name="connsiteX10" fmla="*/ 203200 w 857251"/>
              <a:gd name="connsiteY10" fmla="*/ 120650 h 1047814"/>
              <a:gd name="connsiteX11" fmla="*/ 120650 w 857251"/>
              <a:gd name="connsiteY11" fmla="*/ 69850 h 1047814"/>
              <a:gd name="connsiteX12" fmla="*/ 57150 w 857251"/>
              <a:gd name="connsiteY12" fmla="*/ 25400 h 1047814"/>
              <a:gd name="connsiteX13" fmla="*/ 0 w 857251"/>
              <a:gd name="connsiteY13" fmla="*/ 0 h 1047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57251" h="1047814">
                <a:moveTo>
                  <a:pt x="400050" y="1022350"/>
                </a:moveTo>
                <a:cubicBezTo>
                  <a:pt x="412750" y="1028700"/>
                  <a:pt x="424227" y="1038615"/>
                  <a:pt x="438150" y="1041400"/>
                </a:cubicBezTo>
                <a:cubicBezTo>
                  <a:pt x="547026" y="1063175"/>
                  <a:pt x="753716" y="1023112"/>
                  <a:pt x="819150" y="1016000"/>
                </a:cubicBezTo>
                <a:cubicBezTo>
                  <a:pt x="831850" y="984250"/>
                  <a:pt x="855584" y="954905"/>
                  <a:pt x="857250" y="920750"/>
                </a:cubicBezTo>
                <a:cubicBezTo>
                  <a:pt x="857450" y="916656"/>
                  <a:pt x="839124" y="743252"/>
                  <a:pt x="812800" y="698500"/>
                </a:cubicBezTo>
                <a:cubicBezTo>
                  <a:pt x="801392" y="679106"/>
                  <a:pt x="784260" y="663610"/>
                  <a:pt x="768350" y="647700"/>
                </a:cubicBezTo>
                <a:cubicBezTo>
                  <a:pt x="716481" y="595831"/>
                  <a:pt x="675210" y="528105"/>
                  <a:pt x="609600" y="495300"/>
                </a:cubicBezTo>
                <a:cubicBezTo>
                  <a:pt x="528688" y="454844"/>
                  <a:pt x="618786" y="503006"/>
                  <a:pt x="514350" y="431800"/>
                </a:cubicBezTo>
                <a:cubicBezTo>
                  <a:pt x="487655" y="413599"/>
                  <a:pt x="459317" y="397933"/>
                  <a:pt x="431800" y="381000"/>
                </a:cubicBezTo>
                <a:cubicBezTo>
                  <a:pt x="283351" y="188016"/>
                  <a:pt x="475212" y="431521"/>
                  <a:pt x="247650" y="171450"/>
                </a:cubicBezTo>
                <a:cubicBezTo>
                  <a:pt x="232833" y="154517"/>
                  <a:pt x="220770" y="134706"/>
                  <a:pt x="203200" y="120650"/>
                </a:cubicBezTo>
                <a:cubicBezTo>
                  <a:pt x="177971" y="100466"/>
                  <a:pt x="147713" y="87500"/>
                  <a:pt x="120650" y="69850"/>
                </a:cubicBezTo>
                <a:cubicBezTo>
                  <a:pt x="99008" y="55736"/>
                  <a:pt x="79060" y="39094"/>
                  <a:pt x="57150" y="25400"/>
                </a:cubicBezTo>
                <a:cubicBezTo>
                  <a:pt x="31958" y="9655"/>
                  <a:pt x="23613" y="7871"/>
                  <a:pt x="0" y="0"/>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Freeform: Shape 104">
            <a:extLst>
              <a:ext uri="{FF2B5EF4-FFF2-40B4-BE49-F238E27FC236}">
                <a16:creationId xmlns:a16="http://schemas.microsoft.com/office/drawing/2014/main" id="{F373EFFA-41BB-7ED5-A60B-AA9B68B55F00}"/>
              </a:ext>
            </a:extLst>
          </p:cNvPr>
          <p:cNvSpPr/>
          <p:nvPr/>
        </p:nvSpPr>
        <p:spPr>
          <a:xfrm>
            <a:off x="9239250" y="20364450"/>
            <a:ext cx="349250" cy="666750"/>
          </a:xfrm>
          <a:custGeom>
            <a:avLst/>
            <a:gdLst>
              <a:gd name="connsiteX0" fmla="*/ 349250 w 349250"/>
              <a:gd name="connsiteY0" fmla="*/ 666750 h 666750"/>
              <a:gd name="connsiteX1" fmla="*/ 228600 w 349250"/>
              <a:gd name="connsiteY1" fmla="*/ 381000 h 666750"/>
              <a:gd name="connsiteX2" fmla="*/ 177800 w 349250"/>
              <a:gd name="connsiteY2" fmla="*/ 311150 h 666750"/>
              <a:gd name="connsiteX3" fmla="*/ 114300 w 349250"/>
              <a:gd name="connsiteY3" fmla="*/ 177800 h 666750"/>
              <a:gd name="connsiteX4" fmla="*/ 0 w 349250"/>
              <a:gd name="connsiteY4" fmla="*/ 0 h 666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250" h="666750">
                <a:moveTo>
                  <a:pt x="349250" y="666750"/>
                </a:moveTo>
                <a:cubicBezTo>
                  <a:pt x="307434" y="541303"/>
                  <a:pt x="306331" y="525863"/>
                  <a:pt x="228600" y="381000"/>
                </a:cubicBezTo>
                <a:cubicBezTo>
                  <a:pt x="214988" y="355632"/>
                  <a:pt x="191915" y="336242"/>
                  <a:pt x="177800" y="311150"/>
                </a:cubicBezTo>
                <a:cubicBezTo>
                  <a:pt x="153663" y="268240"/>
                  <a:pt x="138209" y="220837"/>
                  <a:pt x="114300" y="177800"/>
                </a:cubicBezTo>
                <a:cubicBezTo>
                  <a:pt x="56666" y="74059"/>
                  <a:pt x="47357" y="63143"/>
                  <a:pt x="0" y="0"/>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TextBox 111">
            <a:extLst>
              <a:ext uri="{FF2B5EF4-FFF2-40B4-BE49-F238E27FC236}">
                <a16:creationId xmlns:a16="http://schemas.microsoft.com/office/drawing/2014/main" id="{D9D8EB1D-0540-C113-FE18-CBAD7370C828}"/>
              </a:ext>
            </a:extLst>
          </p:cNvPr>
          <p:cNvSpPr txBox="1"/>
          <p:nvPr/>
        </p:nvSpPr>
        <p:spPr>
          <a:xfrm rot="19980982">
            <a:off x="8272329" y="19734287"/>
            <a:ext cx="1386919" cy="461665"/>
          </a:xfrm>
          <a:prstGeom prst="rect">
            <a:avLst/>
          </a:prstGeom>
          <a:noFill/>
        </p:spPr>
        <p:txBody>
          <a:bodyPr wrap="none" rtlCol="0">
            <a:spAutoFit/>
          </a:bodyPr>
          <a:lstStyle/>
          <a:p>
            <a:pPr algn="ctr"/>
            <a:r>
              <a:rPr lang="en-US" sz="1200" i="1" dirty="0">
                <a:latin typeface="Times New Roman" panose="02020603050405020304" pitchFamily="18" charset="0"/>
                <a:cs typeface="Times New Roman" panose="02020603050405020304" pitchFamily="18" charset="0"/>
              </a:rPr>
              <a:t>Digital Multimeter </a:t>
            </a:r>
          </a:p>
          <a:p>
            <a:pPr algn="ctr"/>
            <a:r>
              <a:rPr lang="en-US" sz="1200" i="1" dirty="0">
                <a:latin typeface="Times New Roman" panose="02020603050405020304" pitchFamily="18" charset="0"/>
                <a:cs typeface="Times New Roman" panose="02020603050405020304" pitchFamily="18" charset="0"/>
              </a:rPr>
              <a:t>(DMM)</a:t>
            </a:r>
          </a:p>
        </p:txBody>
      </p:sp>
      <p:sp>
        <p:nvSpPr>
          <p:cNvPr id="61" name="Rectangle 60">
            <a:extLst>
              <a:ext uri="{FF2B5EF4-FFF2-40B4-BE49-F238E27FC236}">
                <a16:creationId xmlns:a16="http://schemas.microsoft.com/office/drawing/2014/main" id="{6C846867-386C-C757-D474-FD37EF4E907A}"/>
              </a:ext>
            </a:extLst>
          </p:cNvPr>
          <p:cNvSpPr/>
          <p:nvPr/>
        </p:nvSpPr>
        <p:spPr>
          <a:xfrm>
            <a:off x="11747302" y="5381774"/>
            <a:ext cx="16502971" cy="1694762"/>
          </a:xfrm>
          <a:prstGeom prst="rect">
            <a:avLst/>
          </a:prstGeom>
          <a:gradFill flip="none" rotWithShape="1">
            <a:gsLst>
              <a:gs pos="0">
                <a:srgbClr val="FF8989">
                  <a:tint val="66000"/>
                  <a:satMod val="160000"/>
                </a:srgbClr>
              </a:gs>
              <a:gs pos="50000">
                <a:srgbClr val="FF8989">
                  <a:tint val="44500"/>
                  <a:satMod val="160000"/>
                </a:srgbClr>
              </a:gs>
              <a:gs pos="100000">
                <a:srgbClr val="FF8989">
                  <a:tint val="23500"/>
                  <a:satMod val="160000"/>
                </a:srgbClr>
              </a:gs>
            </a:gsLst>
            <a:lin ang="16200000" scaled="1"/>
            <a:tileRect/>
          </a:gradFill>
          <a:ln w="571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8800" dirty="0">
                <a:solidFill>
                  <a:schemeClr val="tx1"/>
                </a:solidFill>
                <a:latin typeface="Georgia" panose="02040502050405020303" pitchFamily="18" charset="0"/>
              </a:rPr>
              <a:t>Results</a:t>
            </a:r>
          </a:p>
        </p:txBody>
      </p:sp>
      <p:sp>
        <p:nvSpPr>
          <p:cNvPr id="65" name="Rectangle 64">
            <a:extLst>
              <a:ext uri="{FF2B5EF4-FFF2-40B4-BE49-F238E27FC236}">
                <a16:creationId xmlns:a16="http://schemas.microsoft.com/office/drawing/2014/main" id="{F98BBA3D-2F23-A802-C0EF-892EAEF3FA32}"/>
              </a:ext>
            </a:extLst>
          </p:cNvPr>
          <p:cNvSpPr/>
          <p:nvPr/>
        </p:nvSpPr>
        <p:spPr>
          <a:xfrm>
            <a:off x="11745173" y="7076154"/>
            <a:ext cx="16502971" cy="13679002"/>
          </a:xfrm>
          <a:prstGeom prst="rect">
            <a:avLst/>
          </a:prstGeom>
          <a:solidFill>
            <a:schemeClr val="bg1"/>
          </a:solidFill>
          <a:ln w="571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rtl="0">
              <a:spcBef>
                <a:spcPts val="0"/>
              </a:spcBef>
              <a:spcAft>
                <a:spcPts val="0"/>
              </a:spcAft>
            </a:pPr>
            <a:endParaRPr lang="en-US" dirty="0">
              <a:latin typeface="Georgia" panose="02040502050405020303" pitchFamily="18" charset="0"/>
            </a:endParaRPr>
          </a:p>
        </p:txBody>
      </p:sp>
      <p:sp>
        <p:nvSpPr>
          <p:cNvPr id="67" name="Rectangle 66">
            <a:extLst>
              <a:ext uri="{FF2B5EF4-FFF2-40B4-BE49-F238E27FC236}">
                <a16:creationId xmlns:a16="http://schemas.microsoft.com/office/drawing/2014/main" id="{0BA30E17-8C23-05B3-AE49-F05E4C493A2E}"/>
              </a:ext>
            </a:extLst>
          </p:cNvPr>
          <p:cNvSpPr/>
          <p:nvPr/>
        </p:nvSpPr>
        <p:spPr>
          <a:xfrm>
            <a:off x="28565937" y="22612523"/>
            <a:ext cx="7809426" cy="1015663"/>
          </a:xfrm>
          <a:prstGeom prst="rect">
            <a:avLst/>
          </a:prstGeom>
          <a:gradFill flip="none" rotWithShape="1">
            <a:gsLst>
              <a:gs pos="0">
                <a:srgbClr val="FF8989">
                  <a:tint val="66000"/>
                  <a:satMod val="160000"/>
                </a:srgbClr>
              </a:gs>
              <a:gs pos="50000">
                <a:srgbClr val="FF8989">
                  <a:tint val="44500"/>
                  <a:satMod val="160000"/>
                </a:srgbClr>
              </a:gs>
              <a:gs pos="100000">
                <a:srgbClr val="FF8989">
                  <a:tint val="23500"/>
                  <a:satMod val="160000"/>
                </a:srgbClr>
              </a:gs>
            </a:gsLst>
            <a:lin ang="16200000" scaled="1"/>
            <a:tileRect/>
          </a:gradFill>
          <a:ln w="571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dirty="0">
                <a:solidFill>
                  <a:schemeClr val="tx1"/>
                </a:solidFill>
                <a:latin typeface="Georgia" panose="02040502050405020303" pitchFamily="18" charset="0"/>
              </a:rPr>
              <a:t>Sponsored by</a:t>
            </a:r>
          </a:p>
        </p:txBody>
      </p:sp>
      <p:sp>
        <p:nvSpPr>
          <p:cNvPr id="68" name="TextBox 67">
            <a:extLst>
              <a:ext uri="{FF2B5EF4-FFF2-40B4-BE49-F238E27FC236}">
                <a16:creationId xmlns:a16="http://schemas.microsoft.com/office/drawing/2014/main" id="{8555BE03-DCBA-6344-F4DF-01C6E6AFE21A}"/>
              </a:ext>
            </a:extLst>
          </p:cNvPr>
          <p:cNvSpPr txBox="1"/>
          <p:nvPr/>
        </p:nvSpPr>
        <p:spPr>
          <a:xfrm>
            <a:off x="12122406" y="7263848"/>
            <a:ext cx="15748501" cy="13342114"/>
          </a:xfrm>
          <a:prstGeom prst="rect">
            <a:avLst/>
          </a:prstGeom>
          <a:noFill/>
        </p:spPr>
        <p:txBody>
          <a:bodyPr wrap="square" rtlCol="0">
            <a:spAutoFit/>
          </a:bodyPr>
          <a:lstStyle/>
          <a:p>
            <a:pPr algn="ctr"/>
            <a:r>
              <a:rPr lang="en-US" sz="2100" b="0" i="0" u="none" strike="noStrike" dirty="0">
                <a:solidFill>
                  <a:srgbClr val="000000"/>
                </a:solidFill>
                <a:effectLst/>
                <a:latin typeface="Georgia" panose="02040502050405020303" pitchFamily="18" charset="0"/>
              </a:rPr>
              <a:t>Based on the given information, the application of the laser to the GaAs should have reduced the resistance by easily twofold, but that was not the case. Upon the 670nm laser application, the resistivity did not change at all, it fluctuated naturally due to its semiconductor properties but there was no significant change. I then decided to apply the 780 nm laser, creating a different setup for it. This laser is over 40x stronger, averaging at 70 </a:t>
            </a:r>
            <a:r>
              <a:rPr lang="en-US" sz="2100" b="0" i="0" u="none" strike="noStrike" dirty="0" err="1">
                <a:solidFill>
                  <a:srgbClr val="000000"/>
                </a:solidFill>
                <a:effectLst/>
                <a:latin typeface="Georgia" panose="02040502050405020303" pitchFamily="18" charset="0"/>
              </a:rPr>
              <a:t>mW</a:t>
            </a:r>
            <a:r>
              <a:rPr lang="en-US" sz="2100" b="0" i="0" u="none" strike="noStrike" dirty="0">
                <a:solidFill>
                  <a:srgbClr val="000000"/>
                </a:solidFill>
                <a:effectLst/>
                <a:latin typeface="Georgia" panose="02040502050405020303" pitchFamily="18" charset="0"/>
              </a:rPr>
              <a:t> compared to the 1.5mW average of the 670 nm. Even with this laser hitting the GaAs sample, the resistivity did not change. These are the numbers generated below. </a:t>
            </a:r>
          </a:p>
          <a:p>
            <a:pPr algn="ctr"/>
            <a:endParaRPr lang="en-US" sz="2100" dirty="0">
              <a:solidFill>
                <a:srgbClr val="000000"/>
              </a:solidFill>
              <a:latin typeface="Georgia" panose="02040502050405020303" pitchFamily="18" charset="0"/>
            </a:endParaRPr>
          </a:p>
          <a:p>
            <a:pPr algn="ctr"/>
            <a:r>
              <a:rPr lang="en-US" sz="2100" dirty="0">
                <a:solidFill>
                  <a:srgbClr val="000000"/>
                </a:solidFill>
                <a:latin typeface="Georgia" panose="02040502050405020303" pitchFamily="18" charset="0"/>
              </a:rPr>
              <a:t> </a:t>
            </a:r>
          </a:p>
          <a:p>
            <a:pPr algn="ctr"/>
            <a:r>
              <a:rPr lang="en-US" sz="2800" b="1" u="sng" dirty="0">
                <a:solidFill>
                  <a:srgbClr val="000000"/>
                </a:solidFill>
                <a:latin typeface="Georgia" panose="02040502050405020303" pitchFamily="18" charset="0"/>
              </a:rPr>
              <a:t>Table with resistivity measurements in Ohms/</a:t>
            </a:r>
            <a:r>
              <a:rPr lang="el-GR" sz="2800" b="1" u="sng" dirty="0">
                <a:latin typeface="Georgia" panose="02040502050405020303" pitchFamily="18" charset="0"/>
              </a:rPr>
              <a:t>Ω</a:t>
            </a:r>
            <a:r>
              <a:rPr lang="en-US" sz="2800" b="1" u="sng" dirty="0">
                <a:latin typeface="Georgia" panose="02040502050405020303" pitchFamily="18" charset="0"/>
              </a:rPr>
              <a:t> (670 nm laser)</a:t>
            </a:r>
          </a:p>
          <a:p>
            <a:pPr algn="ctr"/>
            <a:endParaRPr lang="en-US" sz="2800" b="1" u="sng" dirty="0">
              <a:solidFill>
                <a:srgbClr val="000000"/>
              </a:solidFill>
              <a:latin typeface="Georgia" panose="02040502050405020303" pitchFamily="18" charset="0"/>
            </a:endParaRPr>
          </a:p>
          <a:p>
            <a:pPr algn="ctr"/>
            <a:endParaRPr lang="en-US" sz="2800" b="1" u="sng" dirty="0">
              <a:solidFill>
                <a:srgbClr val="000000"/>
              </a:solidFill>
              <a:latin typeface="Georgia" panose="02040502050405020303" pitchFamily="18" charset="0"/>
            </a:endParaRPr>
          </a:p>
          <a:p>
            <a:pPr algn="ctr"/>
            <a:endParaRPr lang="en-US" sz="2800" b="1" u="sng" dirty="0">
              <a:solidFill>
                <a:srgbClr val="000000"/>
              </a:solidFill>
              <a:latin typeface="Georgia" panose="02040502050405020303" pitchFamily="18" charset="0"/>
            </a:endParaRPr>
          </a:p>
          <a:p>
            <a:pPr algn="ctr"/>
            <a:endParaRPr lang="en-US" sz="2800" b="1" u="sng" dirty="0">
              <a:solidFill>
                <a:srgbClr val="000000"/>
              </a:solidFill>
              <a:latin typeface="Georgia" panose="02040502050405020303" pitchFamily="18" charset="0"/>
            </a:endParaRPr>
          </a:p>
          <a:p>
            <a:pPr algn="ctr"/>
            <a:endParaRPr lang="en-US" sz="2800" b="1" u="sng" dirty="0">
              <a:solidFill>
                <a:srgbClr val="000000"/>
              </a:solidFill>
              <a:latin typeface="Georgia" panose="02040502050405020303" pitchFamily="18" charset="0"/>
            </a:endParaRPr>
          </a:p>
          <a:p>
            <a:pPr algn="ctr"/>
            <a:endParaRPr lang="en-US" sz="2800" b="1" u="sng" dirty="0">
              <a:solidFill>
                <a:srgbClr val="000000"/>
              </a:solidFill>
              <a:latin typeface="Georgia" panose="02040502050405020303" pitchFamily="18" charset="0"/>
            </a:endParaRPr>
          </a:p>
          <a:p>
            <a:pPr algn="ctr"/>
            <a:endParaRPr lang="en-US" sz="2800" b="1" u="sng" dirty="0">
              <a:solidFill>
                <a:srgbClr val="000000"/>
              </a:solidFill>
              <a:latin typeface="Georgia" panose="02040502050405020303" pitchFamily="18" charset="0"/>
            </a:endParaRPr>
          </a:p>
          <a:p>
            <a:pPr algn="ctr"/>
            <a:endParaRPr lang="en-US" sz="2800" b="1" u="sng" dirty="0">
              <a:solidFill>
                <a:srgbClr val="000000"/>
              </a:solidFill>
              <a:latin typeface="Georgia" panose="02040502050405020303" pitchFamily="18" charset="0"/>
            </a:endParaRPr>
          </a:p>
          <a:p>
            <a:pPr algn="ctr"/>
            <a:r>
              <a:rPr lang="en-US" sz="2800" b="1" u="sng" dirty="0">
                <a:solidFill>
                  <a:srgbClr val="000000"/>
                </a:solidFill>
                <a:latin typeface="Georgia" panose="02040502050405020303" pitchFamily="18" charset="0"/>
              </a:rPr>
              <a:t>Table with resistivity measurements in Ohms/</a:t>
            </a:r>
            <a:r>
              <a:rPr lang="el-GR" sz="2800" b="1" u="sng" dirty="0">
                <a:latin typeface="Georgia" panose="02040502050405020303" pitchFamily="18" charset="0"/>
              </a:rPr>
              <a:t>Ω</a:t>
            </a:r>
            <a:r>
              <a:rPr lang="en-US" sz="2800" b="1" u="sng" dirty="0">
                <a:latin typeface="Georgia" panose="02040502050405020303" pitchFamily="18" charset="0"/>
              </a:rPr>
              <a:t> (780 nm laser)</a:t>
            </a:r>
            <a:endParaRPr lang="en-US" sz="2800" b="1" u="sng" dirty="0">
              <a:solidFill>
                <a:srgbClr val="000000"/>
              </a:solidFill>
              <a:latin typeface="Georgia" panose="02040502050405020303" pitchFamily="18" charset="0"/>
            </a:endParaRPr>
          </a:p>
          <a:p>
            <a:pPr algn="ctr"/>
            <a:endParaRPr lang="en-US" sz="2800" b="1" u="sng" dirty="0">
              <a:solidFill>
                <a:srgbClr val="000000"/>
              </a:solidFill>
              <a:latin typeface="Georgia" panose="02040502050405020303" pitchFamily="18" charset="0"/>
            </a:endParaRPr>
          </a:p>
          <a:p>
            <a:pPr algn="ctr"/>
            <a:endParaRPr lang="en-US" sz="2800" b="1" u="sng" dirty="0">
              <a:solidFill>
                <a:srgbClr val="000000"/>
              </a:solidFill>
              <a:latin typeface="Georgia" panose="02040502050405020303" pitchFamily="18" charset="0"/>
            </a:endParaRPr>
          </a:p>
          <a:p>
            <a:pPr algn="ctr"/>
            <a:endParaRPr lang="en-US" sz="2800" b="1" u="sng" dirty="0">
              <a:solidFill>
                <a:srgbClr val="000000"/>
              </a:solidFill>
              <a:latin typeface="Georgia" panose="02040502050405020303" pitchFamily="18" charset="0"/>
            </a:endParaRPr>
          </a:p>
          <a:p>
            <a:pPr algn="ctr"/>
            <a:endParaRPr lang="en-US" sz="2800" b="1" u="sng" dirty="0">
              <a:solidFill>
                <a:srgbClr val="000000"/>
              </a:solidFill>
              <a:latin typeface="Georgia" panose="02040502050405020303" pitchFamily="18" charset="0"/>
            </a:endParaRPr>
          </a:p>
          <a:p>
            <a:pPr algn="ctr"/>
            <a:endParaRPr lang="en-US" sz="2800" b="1" u="sng" dirty="0">
              <a:solidFill>
                <a:srgbClr val="000000"/>
              </a:solidFill>
              <a:latin typeface="Georgia" panose="02040502050405020303" pitchFamily="18" charset="0"/>
            </a:endParaRPr>
          </a:p>
          <a:p>
            <a:pPr algn="ctr"/>
            <a:endParaRPr lang="en-US" sz="2800" b="1" u="sng" dirty="0">
              <a:solidFill>
                <a:srgbClr val="000000"/>
              </a:solidFill>
              <a:latin typeface="Georgia" panose="02040502050405020303" pitchFamily="18" charset="0"/>
            </a:endParaRPr>
          </a:p>
          <a:p>
            <a:pPr algn="ctr"/>
            <a:endParaRPr lang="en-US" sz="2800" b="1" u="sng" dirty="0">
              <a:solidFill>
                <a:srgbClr val="000000"/>
              </a:solidFill>
              <a:latin typeface="Georgia" panose="02040502050405020303" pitchFamily="18" charset="0"/>
            </a:endParaRPr>
          </a:p>
          <a:p>
            <a:pPr algn="ctr"/>
            <a:endParaRPr lang="en-US" sz="2800" b="1" u="sng" dirty="0">
              <a:solidFill>
                <a:srgbClr val="000000"/>
              </a:solidFill>
              <a:latin typeface="Georgia" panose="02040502050405020303" pitchFamily="18" charset="0"/>
            </a:endParaRPr>
          </a:p>
          <a:p>
            <a:pPr algn="ctr"/>
            <a:r>
              <a:rPr lang="en-US" sz="2100" dirty="0">
                <a:solidFill>
                  <a:srgbClr val="000000"/>
                </a:solidFill>
                <a:latin typeface="Georgia" panose="02040502050405020303" pitchFamily="18" charset="0"/>
              </a:rPr>
              <a:t>Having observed this information, the experiment did not quite yield what we may have expected. The lasers should have had at least some significant impact on the resistivity of the given GaAs sample when shone upon. There may be a multitude of reasons to why there was no expected effect. Possibilities of the hardware of the experiment messing up, such as a dirty GaAs sample, short circuit, diluted silver glue, if it is doped or not, an oxidation layer, supergluing it incorrectly, soldered incorrectly were all tested and there were seemingly no hardware inconsistencies. For the first two samples though given on the tables above, these were with p-doped ones, and I believed that corrected that and using an undoped one for the third sample may have fixed it. The undoped sample does have a much higher resistance though which seems more like semiconductor, which is good. After having shone the laser on the GaAs, it has been observed in other experiments, that the resistance decreases by a very significant amount. A laser of 780nm wavelength should have decreased the resistance by at least 90%</a:t>
            </a:r>
            <a:r>
              <a:rPr lang="en-US" sz="2100" baseline="30000" dirty="0">
                <a:solidFill>
                  <a:srgbClr val="000000"/>
                </a:solidFill>
                <a:latin typeface="Georgia" panose="02040502050405020303" pitchFamily="18" charset="0"/>
              </a:rPr>
              <a:t>2</a:t>
            </a:r>
            <a:r>
              <a:rPr lang="en-US" sz="2100" dirty="0">
                <a:solidFill>
                  <a:srgbClr val="000000"/>
                </a:solidFill>
                <a:latin typeface="Georgia" panose="02040502050405020303" pitchFamily="18" charset="0"/>
              </a:rPr>
              <a:t> . This was a surprise as the experiment seemed as if nothing was wrong but there was no change in the resistance regardless is there was a laser shining on it or not.</a:t>
            </a:r>
          </a:p>
        </p:txBody>
      </p:sp>
      <p:graphicFrame>
        <p:nvGraphicFramePr>
          <p:cNvPr id="73" name="Table 73">
            <a:extLst>
              <a:ext uri="{FF2B5EF4-FFF2-40B4-BE49-F238E27FC236}">
                <a16:creationId xmlns:a16="http://schemas.microsoft.com/office/drawing/2014/main" id="{6FBB1E7E-F163-A557-8BD6-19DB505A4E7B}"/>
              </a:ext>
            </a:extLst>
          </p:cNvPr>
          <p:cNvGraphicFramePr>
            <a:graphicFrameLocks noGrp="1"/>
          </p:cNvGraphicFramePr>
          <p:nvPr>
            <p:extLst>
              <p:ext uri="{D42A27DB-BD31-4B8C-83A1-F6EECF244321}">
                <p14:modId xmlns:p14="http://schemas.microsoft.com/office/powerpoint/2010/main" val="2812762135"/>
              </p:ext>
            </p:extLst>
          </p:nvPr>
        </p:nvGraphicFramePr>
        <p:xfrm>
          <a:off x="13266674" y="10236539"/>
          <a:ext cx="13459967" cy="2677656"/>
        </p:xfrm>
        <a:graphic>
          <a:graphicData uri="http://schemas.openxmlformats.org/drawingml/2006/table">
            <a:tbl>
              <a:tblPr firstRow="1" bandRow="1">
                <a:tableStyleId>{5C22544A-7EE6-4342-B048-85BDC9FD1C3A}</a:tableStyleId>
              </a:tblPr>
              <a:tblGrid>
                <a:gridCol w="1431895">
                  <a:extLst>
                    <a:ext uri="{9D8B030D-6E8A-4147-A177-3AD203B41FA5}">
                      <a16:colId xmlns:a16="http://schemas.microsoft.com/office/drawing/2014/main" val="408374346"/>
                    </a:ext>
                  </a:extLst>
                </a:gridCol>
                <a:gridCol w="3007018">
                  <a:extLst>
                    <a:ext uri="{9D8B030D-6E8A-4147-A177-3AD203B41FA5}">
                      <a16:colId xmlns:a16="http://schemas.microsoft.com/office/drawing/2014/main" val="1256421939"/>
                    </a:ext>
                  </a:extLst>
                </a:gridCol>
                <a:gridCol w="3007018">
                  <a:extLst>
                    <a:ext uri="{9D8B030D-6E8A-4147-A177-3AD203B41FA5}">
                      <a16:colId xmlns:a16="http://schemas.microsoft.com/office/drawing/2014/main" val="3768435206"/>
                    </a:ext>
                  </a:extLst>
                </a:gridCol>
                <a:gridCol w="3007018">
                  <a:extLst>
                    <a:ext uri="{9D8B030D-6E8A-4147-A177-3AD203B41FA5}">
                      <a16:colId xmlns:a16="http://schemas.microsoft.com/office/drawing/2014/main" val="3046163534"/>
                    </a:ext>
                  </a:extLst>
                </a:gridCol>
                <a:gridCol w="3007018">
                  <a:extLst>
                    <a:ext uri="{9D8B030D-6E8A-4147-A177-3AD203B41FA5}">
                      <a16:colId xmlns:a16="http://schemas.microsoft.com/office/drawing/2014/main" val="1359540030"/>
                    </a:ext>
                  </a:extLst>
                </a:gridCol>
              </a:tblGrid>
              <a:tr h="492216">
                <a:tc>
                  <a:txBody>
                    <a:bodyPr/>
                    <a:lstStyle/>
                    <a:p>
                      <a:r>
                        <a:rPr lang="en-US" sz="2400" dirty="0">
                          <a:solidFill>
                            <a:schemeClr val="tx1"/>
                          </a:solidFill>
                          <a:latin typeface="Times New Roman" panose="02020603050405020304" pitchFamily="18" charset="0"/>
                          <a:cs typeface="Times New Roman" panose="02020603050405020304" pitchFamily="18" charset="0"/>
                        </a:rPr>
                        <a:t>Sample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gradFill flip="none" rotWithShape="1">
                      <a:gsLst>
                        <a:gs pos="0">
                          <a:srgbClr val="FF8989">
                            <a:tint val="66000"/>
                            <a:satMod val="160000"/>
                          </a:srgbClr>
                        </a:gs>
                        <a:gs pos="50000">
                          <a:srgbClr val="FF8989">
                            <a:tint val="44500"/>
                            <a:satMod val="160000"/>
                          </a:srgbClr>
                        </a:gs>
                        <a:gs pos="100000">
                          <a:srgbClr val="FF8989">
                            <a:tint val="23500"/>
                            <a:satMod val="160000"/>
                          </a:srgbClr>
                        </a:gs>
                      </a:gsLst>
                      <a:lin ang="16200000" scaled="1"/>
                      <a:tileRect/>
                    </a:gradFill>
                  </a:tcPr>
                </a:tc>
                <a:tc>
                  <a:txBody>
                    <a:bodyPr/>
                    <a:lstStyle/>
                    <a:p>
                      <a:r>
                        <a:rPr lang="en-US" sz="2400" dirty="0">
                          <a:solidFill>
                            <a:schemeClr val="tx1"/>
                          </a:solidFill>
                          <a:latin typeface="Times New Roman" panose="02020603050405020304" pitchFamily="18" charset="0"/>
                          <a:cs typeface="Times New Roman" panose="02020603050405020304" pitchFamily="18" charset="0"/>
                        </a:rPr>
                        <a:t>Trial 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gradFill flip="none" rotWithShape="1">
                      <a:gsLst>
                        <a:gs pos="0">
                          <a:srgbClr val="FF8989">
                            <a:tint val="66000"/>
                            <a:satMod val="160000"/>
                          </a:srgbClr>
                        </a:gs>
                        <a:gs pos="50000">
                          <a:srgbClr val="FF8989">
                            <a:tint val="44500"/>
                            <a:satMod val="160000"/>
                          </a:srgbClr>
                        </a:gs>
                        <a:gs pos="100000">
                          <a:srgbClr val="FF8989">
                            <a:tint val="23500"/>
                            <a:satMod val="160000"/>
                          </a:srgbClr>
                        </a:gs>
                      </a:gsLst>
                      <a:lin ang="16200000" scaled="1"/>
                      <a:tileRect/>
                    </a:gradFill>
                  </a:tcPr>
                </a:tc>
                <a:tc>
                  <a:txBody>
                    <a:bodyPr/>
                    <a:lstStyle/>
                    <a:p>
                      <a:r>
                        <a:rPr lang="en-US" sz="2400" dirty="0">
                          <a:solidFill>
                            <a:schemeClr val="tx1"/>
                          </a:solidFill>
                          <a:latin typeface="Times New Roman" panose="02020603050405020304" pitchFamily="18" charset="0"/>
                          <a:cs typeface="Times New Roman" panose="02020603050405020304" pitchFamily="18" charset="0"/>
                        </a:rPr>
                        <a:t>Trial 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gradFill flip="none" rotWithShape="1">
                      <a:gsLst>
                        <a:gs pos="0">
                          <a:srgbClr val="FF8989">
                            <a:tint val="66000"/>
                            <a:satMod val="160000"/>
                          </a:srgbClr>
                        </a:gs>
                        <a:gs pos="50000">
                          <a:srgbClr val="FF8989">
                            <a:tint val="44500"/>
                            <a:satMod val="160000"/>
                          </a:srgbClr>
                        </a:gs>
                        <a:gs pos="100000">
                          <a:srgbClr val="FF8989">
                            <a:tint val="23500"/>
                            <a:satMod val="160000"/>
                          </a:srgbClr>
                        </a:gs>
                      </a:gsLst>
                      <a:lin ang="16200000" scaled="1"/>
                      <a:tileRect/>
                    </a:gradFill>
                  </a:tcPr>
                </a:tc>
                <a:tc>
                  <a:txBody>
                    <a:bodyPr/>
                    <a:lstStyle/>
                    <a:p>
                      <a:r>
                        <a:rPr lang="en-US" sz="2400" dirty="0">
                          <a:solidFill>
                            <a:schemeClr val="tx1"/>
                          </a:solidFill>
                          <a:latin typeface="Times New Roman" panose="02020603050405020304" pitchFamily="18" charset="0"/>
                          <a:cs typeface="Times New Roman" panose="02020603050405020304" pitchFamily="18" charset="0"/>
                        </a:rPr>
                        <a:t>Trial 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FF8989">
                            <a:tint val="66000"/>
                            <a:satMod val="160000"/>
                          </a:srgbClr>
                        </a:gs>
                        <a:gs pos="50000">
                          <a:srgbClr val="FF8989">
                            <a:tint val="44500"/>
                            <a:satMod val="160000"/>
                          </a:srgbClr>
                        </a:gs>
                        <a:gs pos="100000">
                          <a:srgbClr val="FF8989">
                            <a:tint val="23500"/>
                            <a:satMod val="160000"/>
                          </a:srgbClr>
                        </a:gs>
                      </a:gsLst>
                      <a:lin ang="16200000" scaled="1"/>
                      <a:tileRect/>
                    </a:gradFill>
                  </a:tcPr>
                </a:tc>
                <a:tc>
                  <a:txBody>
                    <a:bodyPr/>
                    <a:lstStyle/>
                    <a:p>
                      <a:r>
                        <a:rPr lang="en-US" sz="2400" dirty="0">
                          <a:solidFill>
                            <a:schemeClr val="tx1"/>
                          </a:solidFill>
                          <a:latin typeface="Times New Roman" panose="02020603050405020304" pitchFamily="18" charset="0"/>
                          <a:cs typeface="Times New Roman" panose="02020603050405020304" pitchFamily="18" charset="0"/>
                        </a:rPr>
                        <a:t>Initial resistance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gradFill flip="none" rotWithShape="1">
                      <a:gsLst>
                        <a:gs pos="0">
                          <a:srgbClr val="FF8989">
                            <a:tint val="66000"/>
                            <a:satMod val="160000"/>
                          </a:srgbClr>
                        </a:gs>
                        <a:gs pos="50000">
                          <a:srgbClr val="FF8989">
                            <a:tint val="44500"/>
                            <a:satMod val="160000"/>
                          </a:srgbClr>
                        </a:gs>
                        <a:gs pos="100000">
                          <a:srgbClr val="FF8989">
                            <a:tint val="23500"/>
                            <a:satMod val="160000"/>
                          </a:srgbClr>
                        </a:gs>
                      </a:gsLst>
                      <a:lin ang="16200000" scaled="1"/>
                      <a:tileRect/>
                    </a:gradFill>
                  </a:tcPr>
                </a:tc>
                <a:extLst>
                  <a:ext uri="{0D108BD9-81ED-4DB2-BD59-A6C34878D82A}">
                    <a16:rowId xmlns:a16="http://schemas.microsoft.com/office/drawing/2014/main" val="1569772649"/>
                  </a:ext>
                </a:extLst>
              </a:tr>
              <a:tr h="728480">
                <a:tc>
                  <a:txBody>
                    <a:bodyPr/>
                    <a:lstStyle/>
                    <a:p>
                      <a:r>
                        <a:rPr lang="en-US" sz="2400" b="1" dirty="0">
                          <a:latin typeface="Times New Roman" panose="02020603050405020304" pitchFamily="18" charset="0"/>
                          <a:cs typeface="Times New Roman" panose="02020603050405020304" pitchFamily="18" charset="0"/>
                        </a:rPr>
                        <a:t>1</a:t>
                      </a:r>
                      <a:r>
                        <a:rPr lang="en-US" sz="2400" b="1" baseline="30000" dirty="0">
                          <a:latin typeface="Times New Roman" panose="02020603050405020304" pitchFamily="18" charset="0"/>
                          <a:cs typeface="Times New Roman" panose="02020603050405020304" pitchFamily="18" charset="0"/>
                        </a:rPr>
                        <a:t>st</a:t>
                      </a:r>
                      <a:endParaRPr lang="en-US" sz="2400" b="1"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EF4F4"/>
                    </a:solidFill>
                  </a:tcPr>
                </a:tc>
                <a:tc>
                  <a:txBody>
                    <a:bodyPr/>
                    <a:lstStyle/>
                    <a:p>
                      <a:r>
                        <a:rPr lang="en-US" sz="2400" b="1" dirty="0">
                          <a:latin typeface="Times New Roman" panose="02020603050405020304" pitchFamily="18" charset="0"/>
                          <a:cs typeface="Times New Roman" panose="02020603050405020304" pitchFamily="18" charset="0"/>
                        </a:rPr>
                        <a:t>128.7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EF4F4"/>
                    </a:solidFill>
                  </a:tcPr>
                </a:tc>
                <a:tc>
                  <a:txBody>
                    <a:bodyPr/>
                    <a:lstStyle/>
                    <a:p>
                      <a:r>
                        <a:rPr lang="en-US" sz="2400" b="1" dirty="0">
                          <a:latin typeface="Times New Roman" panose="02020603050405020304" pitchFamily="18" charset="0"/>
                          <a:cs typeface="Times New Roman" panose="02020603050405020304" pitchFamily="18" charset="0"/>
                        </a:rPr>
                        <a:t>142.2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EF4F4"/>
                    </a:solidFill>
                  </a:tcPr>
                </a:tc>
                <a:tc>
                  <a:txBody>
                    <a:bodyPr/>
                    <a:lstStyle/>
                    <a:p>
                      <a:r>
                        <a:rPr lang="en-US" sz="2400" b="1" dirty="0">
                          <a:latin typeface="Times New Roman" panose="02020603050405020304" pitchFamily="18" charset="0"/>
                          <a:cs typeface="Times New Roman" panose="02020603050405020304" pitchFamily="18" charset="0"/>
                        </a:rPr>
                        <a:t>146.2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EF4F4"/>
                    </a:solidFill>
                  </a:tcPr>
                </a:tc>
                <a:tc>
                  <a:txBody>
                    <a:bodyPr/>
                    <a:lstStyle/>
                    <a:p>
                      <a:r>
                        <a:rPr lang="en-US" sz="2400" b="1" dirty="0">
                          <a:latin typeface="Times New Roman" panose="02020603050405020304" pitchFamily="18" charset="0"/>
                          <a:cs typeface="Times New Roman" panose="02020603050405020304" pitchFamily="18" charset="0"/>
                        </a:rPr>
                        <a:t>143.5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EF4F4"/>
                    </a:solidFill>
                  </a:tcPr>
                </a:tc>
                <a:extLst>
                  <a:ext uri="{0D108BD9-81ED-4DB2-BD59-A6C34878D82A}">
                    <a16:rowId xmlns:a16="http://schemas.microsoft.com/office/drawing/2014/main" val="773348611"/>
                  </a:ext>
                </a:extLst>
              </a:tr>
              <a:tr h="728480">
                <a:tc>
                  <a:txBody>
                    <a:bodyPr/>
                    <a:lstStyle/>
                    <a:p>
                      <a:r>
                        <a:rPr lang="en-US" sz="2400" b="1" dirty="0">
                          <a:latin typeface="Times New Roman" panose="02020603050405020304" pitchFamily="18" charset="0"/>
                          <a:cs typeface="Times New Roman" panose="02020603050405020304" pitchFamily="18" charset="0"/>
                        </a:rPr>
                        <a:t>2</a:t>
                      </a:r>
                      <a:r>
                        <a:rPr lang="en-US" sz="2400" b="1" baseline="30000" dirty="0">
                          <a:latin typeface="Times New Roman" panose="02020603050405020304" pitchFamily="18" charset="0"/>
                          <a:cs typeface="Times New Roman" panose="02020603050405020304" pitchFamily="18" charset="0"/>
                        </a:rPr>
                        <a:t>nd</a:t>
                      </a:r>
                      <a:endParaRPr lang="en-US" sz="2400" b="1"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EF4F4"/>
                    </a:solidFill>
                  </a:tcPr>
                </a:tc>
                <a:tc>
                  <a:txBody>
                    <a:bodyPr/>
                    <a:lstStyle/>
                    <a:p>
                      <a:r>
                        <a:rPr lang="en-US" sz="2400" b="1" dirty="0">
                          <a:latin typeface="Times New Roman" panose="02020603050405020304" pitchFamily="18" charset="0"/>
                          <a:cs typeface="Times New Roman" panose="02020603050405020304" pitchFamily="18" charset="0"/>
                        </a:rPr>
                        <a:t>25.7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EF4F4"/>
                    </a:solidFill>
                  </a:tcPr>
                </a:tc>
                <a:tc>
                  <a:txBody>
                    <a:bodyPr/>
                    <a:lstStyle/>
                    <a:p>
                      <a:r>
                        <a:rPr lang="en-US" sz="2400" b="1" dirty="0">
                          <a:latin typeface="Times New Roman" panose="02020603050405020304" pitchFamily="18" charset="0"/>
                          <a:cs typeface="Times New Roman" panose="02020603050405020304" pitchFamily="18" charset="0"/>
                        </a:rPr>
                        <a:t>25.7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EF4F4"/>
                    </a:solidFill>
                  </a:tcPr>
                </a:tc>
                <a:tc>
                  <a:txBody>
                    <a:bodyPr/>
                    <a:lstStyle/>
                    <a:p>
                      <a:r>
                        <a:rPr lang="en-US" sz="2400" b="1" dirty="0">
                          <a:latin typeface="Times New Roman" panose="02020603050405020304" pitchFamily="18" charset="0"/>
                          <a:cs typeface="Times New Roman" panose="02020603050405020304" pitchFamily="18" charset="0"/>
                        </a:rPr>
                        <a:t>25.6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EF4F4"/>
                    </a:solidFill>
                  </a:tcPr>
                </a:tc>
                <a:tc>
                  <a:txBody>
                    <a:bodyPr/>
                    <a:lstStyle/>
                    <a:p>
                      <a:r>
                        <a:rPr lang="en-US" sz="2400" b="1" dirty="0">
                          <a:latin typeface="Times New Roman" panose="02020603050405020304" pitchFamily="18" charset="0"/>
                          <a:cs typeface="Times New Roman" panose="02020603050405020304" pitchFamily="18" charset="0"/>
                        </a:rPr>
                        <a:t>25.8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EF4F4"/>
                    </a:solidFill>
                  </a:tcPr>
                </a:tc>
                <a:extLst>
                  <a:ext uri="{0D108BD9-81ED-4DB2-BD59-A6C34878D82A}">
                    <a16:rowId xmlns:a16="http://schemas.microsoft.com/office/drawing/2014/main" val="2836322497"/>
                  </a:ext>
                </a:extLst>
              </a:tr>
              <a:tr h="728480">
                <a:tc>
                  <a:txBody>
                    <a:bodyPr/>
                    <a:lstStyle/>
                    <a:p>
                      <a:r>
                        <a:rPr lang="en-US" sz="2400" b="1" dirty="0">
                          <a:latin typeface="Times New Roman" panose="02020603050405020304" pitchFamily="18" charset="0"/>
                          <a:cs typeface="Times New Roman" panose="02020603050405020304" pitchFamily="18" charset="0"/>
                        </a:rPr>
                        <a:t>3</a:t>
                      </a:r>
                      <a:r>
                        <a:rPr lang="en-US" sz="2400" b="1" baseline="30000" dirty="0">
                          <a:latin typeface="Times New Roman" panose="02020603050405020304" pitchFamily="18" charset="0"/>
                          <a:cs typeface="Times New Roman" panose="02020603050405020304" pitchFamily="18" charset="0"/>
                        </a:rPr>
                        <a:t>rd</a:t>
                      </a:r>
                      <a:endParaRPr lang="en-US" sz="2400" b="1"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EF4F4"/>
                    </a:solidFill>
                  </a:tcPr>
                </a:tc>
                <a:tc>
                  <a:txBody>
                    <a:bodyPr/>
                    <a:lstStyle/>
                    <a:p>
                      <a:r>
                        <a:rPr lang="en-US" sz="2400" b="1" dirty="0">
                          <a:latin typeface="Times New Roman" panose="02020603050405020304" pitchFamily="18" charset="0"/>
                          <a:cs typeface="Times New Roman" panose="02020603050405020304" pitchFamily="18" charset="0"/>
                        </a:rPr>
                        <a:t>&gt;2E7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EF4F4"/>
                    </a:solidFill>
                  </a:tcPr>
                </a:tc>
                <a:tc>
                  <a:txBody>
                    <a:bodyPr/>
                    <a:lstStyle/>
                    <a:p>
                      <a:pPr marL="0" marR="0" lvl="0" indent="0" algn="l" defTabSz="3657600" rtl="0" eaLnBrk="1" fontAlgn="auto" latinLnBrk="0" hangingPunct="1">
                        <a:lnSpc>
                          <a:spcPct val="100000"/>
                        </a:lnSpc>
                        <a:spcBef>
                          <a:spcPts val="0"/>
                        </a:spcBef>
                        <a:spcAft>
                          <a:spcPts val="0"/>
                        </a:spcAft>
                        <a:buClrTx/>
                        <a:buSzTx/>
                        <a:buFontTx/>
                        <a:buNone/>
                        <a:tabLst/>
                        <a:defRPr/>
                      </a:pPr>
                      <a:r>
                        <a:rPr lang="en-US" sz="2400" b="1" dirty="0">
                          <a:latin typeface="Times New Roman" panose="02020603050405020304" pitchFamily="18" charset="0"/>
                          <a:cs typeface="Times New Roman" panose="02020603050405020304" pitchFamily="18" charset="0"/>
                        </a:rPr>
                        <a:t>&gt;2E7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EF4F4"/>
                    </a:solidFill>
                  </a:tcPr>
                </a:tc>
                <a:tc>
                  <a:txBody>
                    <a:bodyPr/>
                    <a:lstStyle/>
                    <a:p>
                      <a:pPr marL="0" marR="0" lvl="0" indent="0" algn="l" defTabSz="3657600" rtl="0" eaLnBrk="1" fontAlgn="auto" latinLnBrk="0" hangingPunct="1">
                        <a:lnSpc>
                          <a:spcPct val="100000"/>
                        </a:lnSpc>
                        <a:spcBef>
                          <a:spcPts val="0"/>
                        </a:spcBef>
                        <a:spcAft>
                          <a:spcPts val="0"/>
                        </a:spcAft>
                        <a:buClrTx/>
                        <a:buSzTx/>
                        <a:buFontTx/>
                        <a:buNone/>
                        <a:tabLst/>
                        <a:defRPr/>
                      </a:pPr>
                      <a:r>
                        <a:rPr lang="en-US" sz="2400" b="1" dirty="0">
                          <a:latin typeface="Times New Roman" panose="02020603050405020304" pitchFamily="18" charset="0"/>
                          <a:cs typeface="Times New Roman" panose="02020603050405020304" pitchFamily="18" charset="0"/>
                        </a:rPr>
                        <a:t>&gt;2E7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EF4F4"/>
                    </a:solidFill>
                  </a:tcPr>
                </a:tc>
                <a:tc>
                  <a:txBody>
                    <a:bodyPr/>
                    <a:lstStyle/>
                    <a:p>
                      <a:pPr marL="0" marR="0" lvl="0" indent="0" algn="l" defTabSz="3657600" rtl="0" eaLnBrk="1" fontAlgn="auto" latinLnBrk="0" hangingPunct="1">
                        <a:lnSpc>
                          <a:spcPct val="100000"/>
                        </a:lnSpc>
                        <a:spcBef>
                          <a:spcPts val="0"/>
                        </a:spcBef>
                        <a:spcAft>
                          <a:spcPts val="0"/>
                        </a:spcAft>
                        <a:buClrTx/>
                        <a:buSzTx/>
                        <a:buFontTx/>
                        <a:buNone/>
                        <a:tabLst/>
                        <a:defRPr/>
                      </a:pPr>
                      <a:r>
                        <a:rPr lang="en-US" sz="2400" b="1" dirty="0">
                          <a:latin typeface="Times New Roman" panose="02020603050405020304" pitchFamily="18" charset="0"/>
                          <a:cs typeface="Times New Roman" panose="02020603050405020304" pitchFamily="18" charset="0"/>
                        </a:rPr>
                        <a:t>&gt;2E7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EF4F4"/>
                    </a:solidFill>
                  </a:tcPr>
                </a:tc>
                <a:extLst>
                  <a:ext uri="{0D108BD9-81ED-4DB2-BD59-A6C34878D82A}">
                    <a16:rowId xmlns:a16="http://schemas.microsoft.com/office/drawing/2014/main" val="527315891"/>
                  </a:ext>
                </a:extLst>
              </a:tr>
            </a:tbl>
          </a:graphicData>
        </a:graphic>
      </p:graphicFrame>
      <p:graphicFrame>
        <p:nvGraphicFramePr>
          <p:cNvPr id="63" name="Table 62">
            <a:extLst>
              <a:ext uri="{FF2B5EF4-FFF2-40B4-BE49-F238E27FC236}">
                <a16:creationId xmlns:a16="http://schemas.microsoft.com/office/drawing/2014/main" id="{D8FB0C30-701A-84A3-8E4F-AD002FE245F3}"/>
              </a:ext>
            </a:extLst>
          </p:cNvPr>
          <p:cNvGraphicFramePr>
            <a:graphicFrameLocks noGrp="1"/>
          </p:cNvGraphicFramePr>
          <p:nvPr>
            <p:extLst>
              <p:ext uri="{D42A27DB-BD31-4B8C-83A1-F6EECF244321}">
                <p14:modId xmlns:p14="http://schemas.microsoft.com/office/powerpoint/2010/main" val="1168955663"/>
              </p:ext>
            </p:extLst>
          </p:nvPr>
        </p:nvGraphicFramePr>
        <p:xfrm>
          <a:off x="13271367" y="14125863"/>
          <a:ext cx="13459967" cy="2677656"/>
        </p:xfrm>
        <a:graphic>
          <a:graphicData uri="http://schemas.openxmlformats.org/drawingml/2006/table">
            <a:tbl>
              <a:tblPr firstRow="1" bandRow="1">
                <a:tableStyleId>{5C22544A-7EE6-4342-B048-85BDC9FD1C3A}</a:tableStyleId>
              </a:tblPr>
              <a:tblGrid>
                <a:gridCol w="1431895">
                  <a:extLst>
                    <a:ext uri="{9D8B030D-6E8A-4147-A177-3AD203B41FA5}">
                      <a16:colId xmlns:a16="http://schemas.microsoft.com/office/drawing/2014/main" val="2104849575"/>
                    </a:ext>
                  </a:extLst>
                </a:gridCol>
                <a:gridCol w="3007018">
                  <a:extLst>
                    <a:ext uri="{9D8B030D-6E8A-4147-A177-3AD203B41FA5}">
                      <a16:colId xmlns:a16="http://schemas.microsoft.com/office/drawing/2014/main" val="3077408990"/>
                    </a:ext>
                  </a:extLst>
                </a:gridCol>
                <a:gridCol w="3007018">
                  <a:extLst>
                    <a:ext uri="{9D8B030D-6E8A-4147-A177-3AD203B41FA5}">
                      <a16:colId xmlns:a16="http://schemas.microsoft.com/office/drawing/2014/main" val="2107489963"/>
                    </a:ext>
                  </a:extLst>
                </a:gridCol>
                <a:gridCol w="3007018">
                  <a:extLst>
                    <a:ext uri="{9D8B030D-6E8A-4147-A177-3AD203B41FA5}">
                      <a16:colId xmlns:a16="http://schemas.microsoft.com/office/drawing/2014/main" val="789964733"/>
                    </a:ext>
                  </a:extLst>
                </a:gridCol>
                <a:gridCol w="3007018">
                  <a:extLst>
                    <a:ext uri="{9D8B030D-6E8A-4147-A177-3AD203B41FA5}">
                      <a16:colId xmlns:a16="http://schemas.microsoft.com/office/drawing/2014/main" val="266661651"/>
                    </a:ext>
                  </a:extLst>
                </a:gridCol>
              </a:tblGrid>
              <a:tr h="492216">
                <a:tc>
                  <a:txBody>
                    <a:bodyPr/>
                    <a:lstStyle/>
                    <a:p>
                      <a:r>
                        <a:rPr lang="en-US" sz="2400" dirty="0">
                          <a:solidFill>
                            <a:schemeClr val="tx1"/>
                          </a:solidFill>
                          <a:latin typeface="Times New Roman" panose="02020603050405020304" pitchFamily="18" charset="0"/>
                          <a:cs typeface="Times New Roman" panose="02020603050405020304" pitchFamily="18" charset="0"/>
                        </a:rPr>
                        <a:t>Sample #</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gradFill flip="none" rotWithShape="1">
                      <a:gsLst>
                        <a:gs pos="0">
                          <a:srgbClr val="FF8989">
                            <a:tint val="66000"/>
                            <a:satMod val="160000"/>
                          </a:srgbClr>
                        </a:gs>
                        <a:gs pos="50000">
                          <a:srgbClr val="FF8989">
                            <a:tint val="44500"/>
                            <a:satMod val="160000"/>
                          </a:srgbClr>
                        </a:gs>
                        <a:gs pos="100000">
                          <a:srgbClr val="FF8989">
                            <a:tint val="23500"/>
                            <a:satMod val="160000"/>
                          </a:srgbClr>
                        </a:gs>
                      </a:gsLst>
                      <a:lin ang="16200000" scaled="1"/>
                      <a:tileRect/>
                    </a:gradFill>
                  </a:tcPr>
                </a:tc>
                <a:tc>
                  <a:txBody>
                    <a:bodyPr/>
                    <a:lstStyle/>
                    <a:p>
                      <a:r>
                        <a:rPr lang="en-US" sz="2400" dirty="0">
                          <a:solidFill>
                            <a:schemeClr val="tx1"/>
                          </a:solidFill>
                          <a:latin typeface="Times New Roman" panose="02020603050405020304" pitchFamily="18" charset="0"/>
                          <a:cs typeface="Times New Roman" panose="02020603050405020304" pitchFamily="18" charset="0"/>
                        </a:rPr>
                        <a:t>Trial 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gradFill flip="none" rotWithShape="1">
                      <a:gsLst>
                        <a:gs pos="0">
                          <a:srgbClr val="FF8989">
                            <a:tint val="66000"/>
                            <a:satMod val="160000"/>
                          </a:srgbClr>
                        </a:gs>
                        <a:gs pos="50000">
                          <a:srgbClr val="FF8989">
                            <a:tint val="44500"/>
                            <a:satMod val="160000"/>
                          </a:srgbClr>
                        </a:gs>
                        <a:gs pos="100000">
                          <a:srgbClr val="FF8989">
                            <a:tint val="23500"/>
                            <a:satMod val="160000"/>
                          </a:srgbClr>
                        </a:gs>
                      </a:gsLst>
                      <a:lin ang="16200000" scaled="1"/>
                      <a:tileRect/>
                    </a:gradFill>
                  </a:tcPr>
                </a:tc>
                <a:tc>
                  <a:txBody>
                    <a:bodyPr/>
                    <a:lstStyle/>
                    <a:p>
                      <a:r>
                        <a:rPr lang="en-US" sz="2400" dirty="0">
                          <a:solidFill>
                            <a:schemeClr val="tx1"/>
                          </a:solidFill>
                          <a:latin typeface="Times New Roman" panose="02020603050405020304" pitchFamily="18" charset="0"/>
                          <a:cs typeface="Times New Roman" panose="02020603050405020304" pitchFamily="18" charset="0"/>
                        </a:rPr>
                        <a:t>Trial 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gradFill flip="none" rotWithShape="1">
                      <a:gsLst>
                        <a:gs pos="0">
                          <a:srgbClr val="FF8989">
                            <a:tint val="66000"/>
                            <a:satMod val="160000"/>
                          </a:srgbClr>
                        </a:gs>
                        <a:gs pos="50000">
                          <a:srgbClr val="FF8989">
                            <a:tint val="44500"/>
                            <a:satMod val="160000"/>
                          </a:srgbClr>
                        </a:gs>
                        <a:gs pos="100000">
                          <a:srgbClr val="FF8989">
                            <a:tint val="23500"/>
                            <a:satMod val="160000"/>
                          </a:srgbClr>
                        </a:gs>
                      </a:gsLst>
                      <a:lin ang="16200000" scaled="1"/>
                      <a:tileRect/>
                    </a:gradFill>
                  </a:tcPr>
                </a:tc>
                <a:tc>
                  <a:txBody>
                    <a:bodyPr/>
                    <a:lstStyle/>
                    <a:p>
                      <a:r>
                        <a:rPr lang="en-US" sz="2400" dirty="0">
                          <a:solidFill>
                            <a:schemeClr val="tx1"/>
                          </a:solidFill>
                          <a:latin typeface="Times New Roman" panose="02020603050405020304" pitchFamily="18" charset="0"/>
                          <a:cs typeface="Times New Roman" panose="02020603050405020304" pitchFamily="18" charset="0"/>
                        </a:rPr>
                        <a:t>Trial 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gradFill flip="none" rotWithShape="1">
                      <a:gsLst>
                        <a:gs pos="0">
                          <a:srgbClr val="FF8989">
                            <a:tint val="66000"/>
                            <a:satMod val="160000"/>
                          </a:srgbClr>
                        </a:gs>
                        <a:gs pos="50000">
                          <a:srgbClr val="FF8989">
                            <a:tint val="44500"/>
                            <a:satMod val="160000"/>
                          </a:srgbClr>
                        </a:gs>
                        <a:gs pos="100000">
                          <a:srgbClr val="FF8989">
                            <a:tint val="23500"/>
                            <a:satMod val="160000"/>
                          </a:srgbClr>
                        </a:gs>
                      </a:gsLst>
                      <a:lin ang="16200000" scaled="1"/>
                      <a:tileRect/>
                    </a:gradFill>
                  </a:tcPr>
                </a:tc>
                <a:tc>
                  <a:txBody>
                    <a:bodyPr/>
                    <a:lstStyle/>
                    <a:p>
                      <a:r>
                        <a:rPr lang="en-US" sz="2400" dirty="0">
                          <a:solidFill>
                            <a:schemeClr val="tx1"/>
                          </a:solidFill>
                          <a:latin typeface="Times New Roman" panose="02020603050405020304" pitchFamily="18" charset="0"/>
                          <a:cs typeface="Times New Roman" panose="02020603050405020304" pitchFamily="18" charset="0"/>
                        </a:rPr>
                        <a:t>Initial resistance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gradFill flip="none" rotWithShape="1">
                      <a:gsLst>
                        <a:gs pos="0">
                          <a:srgbClr val="FF8989">
                            <a:tint val="66000"/>
                            <a:satMod val="160000"/>
                          </a:srgbClr>
                        </a:gs>
                        <a:gs pos="50000">
                          <a:srgbClr val="FF8989">
                            <a:tint val="44500"/>
                            <a:satMod val="160000"/>
                          </a:srgbClr>
                        </a:gs>
                        <a:gs pos="100000">
                          <a:srgbClr val="FF8989">
                            <a:tint val="23500"/>
                            <a:satMod val="160000"/>
                          </a:srgbClr>
                        </a:gs>
                      </a:gsLst>
                      <a:lin ang="16200000" scaled="1"/>
                      <a:tileRect/>
                    </a:gradFill>
                  </a:tcPr>
                </a:tc>
                <a:extLst>
                  <a:ext uri="{0D108BD9-81ED-4DB2-BD59-A6C34878D82A}">
                    <a16:rowId xmlns:a16="http://schemas.microsoft.com/office/drawing/2014/main" val="817161132"/>
                  </a:ext>
                </a:extLst>
              </a:tr>
              <a:tr h="728480">
                <a:tc>
                  <a:txBody>
                    <a:bodyPr/>
                    <a:lstStyle/>
                    <a:p>
                      <a:r>
                        <a:rPr lang="en-US" sz="2400" b="1" dirty="0">
                          <a:latin typeface="Times New Roman" panose="02020603050405020304" pitchFamily="18" charset="0"/>
                          <a:cs typeface="Times New Roman" panose="02020603050405020304" pitchFamily="18" charset="0"/>
                        </a:rPr>
                        <a:t>1</a:t>
                      </a:r>
                      <a:r>
                        <a:rPr lang="en-US" sz="2400" b="1" baseline="30000" dirty="0">
                          <a:latin typeface="Times New Roman" panose="02020603050405020304" pitchFamily="18" charset="0"/>
                          <a:cs typeface="Times New Roman" panose="02020603050405020304" pitchFamily="18" charset="0"/>
                        </a:rPr>
                        <a:t>st</a:t>
                      </a:r>
                      <a:endParaRPr lang="en-US" sz="2400" b="1"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EF4F4"/>
                    </a:solidFill>
                  </a:tcPr>
                </a:tc>
                <a:tc>
                  <a:txBody>
                    <a:bodyPr/>
                    <a:lstStyle/>
                    <a:p>
                      <a:r>
                        <a:rPr lang="en-US" sz="2400" b="1" dirty="0">
                          <a:latin typeface="Times New Roman" panose="02020603050405020304" pitchFamily="18" charset="0"/>
                          <a:cs typeface="Times New Roman" panose="02020603050405020304" pitchFamily="18" charset="0"/>
                        </a:rPr>
                        <a:t>139.5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EF4F4"/>
                    </a:solidFill>
                  </a:tcPr>
                </a:tc>
                <a:tc>
                  <a:txBody>
                    <a:bodyPr/>
                    <a:lstStyle/>
                    <a:p>
                      <a:r>
                        <a:rPr lang="en-US" sz="2400" b="1" dirty="0">
                          <a:latin typeface="Times New Roman" panose="02020603050405020304" pitchFamily="18" charset="0"/>
                          <a:cs typeface="Times New Roman" panose="02020603050405020304" pitchFamily="18" charset="0"/>
                        </a:rPr>
                        <a:t>136.5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EF4F4"/>
                    </a:solidFill>
                  </a:tcPr>
                </a:tc>
                <a:tc>
                  <a:txBody>
                    <a:bodyPr/>
                    <a:lstStyle/>
                    <a:p>
                      <a:r>
                        <a:rPr lang="en-US" sz="2400" b="1" dirty="0">
                          <a:latin typeface="Times New Roman" panose="02020603050405020304" pitchFamily="18" charset="0"/>
                          <a:cs typeface="Times New Roman" panose="02020603050405020304" pitchFamily="18" charset="0"/>
                        </a:rPr>
                        <a:t>142.0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EF4F4"/>
                    </a:solidFill>
                  </a:tcPr>
                </a:tc>
                <a:tc>
                  <a:txBody>
                    <a:bodyPr/>
                    <a:lstStyle/>
                    <a:p>
                      <a:r>
                        <a:rPr lang="en-US" sz="2400" b="1" dirty="0">
                          <a:latin typeface="Times New Roman" panose="02020603050405020304" pitchFamily="18" charset="0"/>
                          <a:cs typeface="Times New Roman" panose="02020603050405020304" pitchFamily="18" charset="0"/>
                        </a:rPr>
                        <a:t>143.5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EF4F4"/>
                    </a:solidFill>
                  </a:tcPr>
                </a:tc>
                <a:extLst>
                  <a:ext uri="{0D108BD9-81ED-4DB2-BD59-A6C34878D82A}">
                    <a16:rowId xmlns:a16="http://schemas.microsoft.com/office/drawing/2014/main" val="2699708937"/>
                  </a:ext>
                </a:extLst>
              </a:tr>
              <a:tr h="728480">
                <a:tc>
                  <a:txBody>
                    <a:bodyPr/>
                    <a:lstStyle/>
                    <a:p>
                      <a:r>
                        <a:rPr lang="en-US" sz="2400" b="1" dirty="0">
                          <a:latin typeface="Times New Roman" panose="02020603050405020304" pitchFamily="18" charset="0"/>
                          <a:cs typeface="Times New Roman" panose="02020603050405020304" pitchFamily="18" charset="0"/>
                        </a:rPr>
                        <a:t>2</a:t>
                      </a:r>
                      <a:r>
                        <a:rPr lang="en-US" sz="2400" b="1" baseline="30000" dirty="0">
                          <a:latin typeface="Times New Roman" panose="02020603050405020304" pitchFamily="18" charset="0"/>
                          <a:cs typeface="Times New Roman" panose="02020603050405020304" pitchFamily="18" charset="0"/>
                        </a:rPr>
                        <a:t>nd</a:t>
                      </a:r>
                      <a:endParaRPr lang="en-US" sz="2400" b="1"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EF4F4"/>
                    </a:solidFill>
                  </a:tcPr>
                </a:tc>
                <a:tc>
                  <a:txBody>
                    <a:bodyPr/>
                    <a:lstStyle/>
                    <a:p>
                      <a:r>
                        <a:rPr lang="en-US" sz="2400" b="1" dirty="0">
                          <a:latin typeface="Times New Roman" panose="02020603050405020304" pitchFamily="18" charset="0"/>
                          <a:cs typeface="Times New Roman" panose="02020603050405020304" pitchFamily="18" charset="0"/>
                        </a:rPr>
                        <a:t>22.9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EF4F4"/>
                    </a:solidFill>
                  </a:tcPr>
                </a:tc>
                <a:tc>
                  <a:txBody>
                    <a:bodyPr/>
                    <a:lstStyle/>
                    <a:p>
                      <a:r>
                        <a:rPr lang="en-US" sz="2400" b="1" dirty="0">
                          <a:latin typeface="Times New Roman" panose="02020603050405020304" pitchFamily="18" charset="0"/>
                          <a:cs typeface="Times New Roman" panose="02020603050405020304" pitchFamily="18" charset="0"/>
                        </a:rPr>
                        <a:t>23.5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EF4F4"/>
                    </a:solidFill>
                  </a:tcPr>
                </a:tc>
                <a:tc>
                  <a:txBody>
                    <a:bodyPr/>
                    <a:lstStyle/>
                    <a:p>
                      <a:r>
                        <a:rPr lang="en-US" sz="2400" b="1" dirty="0">
                          <a:latin typeface="Times New Roman" panose="02020603050405020304" pitchFamily="18" charset="0"/>
                          <a:cs typeface="Times New Roman" panose="02020603050405020304" pitchFamily="18" charset="0"/>
                        </a:rPr>
                        <a:t>22.9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EF4F4"/>
                    </a:solidFill>
                  </a:tcPr>
                </a:tc>
                <a:tc>
                  <a:txBody>
                    <a:bodyPr/>
                    <a:lstStyle/>
                    <a:p>
                      <a:r>
                        <a:rPr lang="en-US" sz="2400" b="1" dirty="0">
                          <a:latin typeface="Times New Roman" panose="02020603050405020304" pitchFamily="18" charset="0"/>
                          <a:cs typeface="Times New Roman" panose="02020603050405020304" pitchFamily="18" charset="0"/>
                        </a:rPr>
                        <a:t>25.8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EF4F4"/>
                    </a:solidFill>
                  </a:tcPr>
                </a:tc>
                <a:extLst>
                  <a:ext uri="{0D108BD9-81ED-4DB2-BD59-A6C34878D82A}">
                    <a16:rowId xmlns:a16="http://schemas.microsoft.com/office/drawing/2014/main" val="2630149127"/>
                  </a:ext>
                </a:extLst>
              </a:tr>
              <a:tr h="728480">
                <a:tc>
                  <a:txBody>
                    <a:bodyPr/>
                    <a:lstStyle/>
                    <a:p>
                      <a:r>
                        <a:rPr lang="en-US" sz="2400" b="1" dirty="0">
                          <a:latin typeface="Times New Roman" panose="02020603050405020304" pitchFamily="18" charset="0"/>
                          <a:cs typeface="Times New Roman" panose="02020603050405020304" pitchFamily="18" charset="0"/>
                        </a:rPr>
                        <a:t>3</a:t>
                      </a:r>
                      <a:r>
                        <a:rPr lang="en-US" sz="2400" b="1" baseline="30000" dirty="0">
                          <a:latin typeface="Times New Roman" panose="02020603050405020304" pitchFamily="18" charset="0"/>
                          <a:cs typeface="Times New Roman" panose="02020603050405020304" pitchFamily="18" charset="0"/>
                        </a:rPr>
                        <a:t>rd</a:t>
                      </a:r>
                      <a:endParaRPr lang="en-US" sz="2400" b="1" dirty="0">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EF4F4"/>
                    </a:solidFill>
                  </a:tcPr>
                </a:tc>
                <a:tc>
                  <a:txBody>
                    <a:bodyPr/>
                    <a:lstStyle/>
                    <a:p>
                      <a:r>
                        <a:rPr lang="en-US" sz="2400" b="1" dirty="0">
                          <a:latin typeface="Times New Roman" panose="02020603050405020304" pitchFamily="18" charset="0"/>
                          <a:cs typeface="Times New Roman" panose="02020603050405020304" pitchFamily="18" charset="0"/>
                        </a:rPr>
                        <a:t>&gt;2E7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EF4F4"/>
                    </a:solidFill>
                  </a:tcPr>
                </a:tc>
                <a:tc>
                  <a:txBody>
                    <a:bodyPr/>
                    <a:lstStyle/>
                    <a:p>
                      <a:pPr marL="0" marR="0" lvl="0" indent="0" algn="l" defTabSz="3657600" rtl="0" eaLnBrk="1" fontAlgn="auto" latinLnBrk="0" hangingPunct="1">
                        <a:lnSpc>
                          <a:spcPct val="100000"/>
                        </a:lnSpc>
                        <a:spcBef>
                          <a:spcPts val="0"/>
                        </a:spcBef>
                        <a:spcAft>
                          <a:spcPts val="0"/>
                        </a:spcAft>
                        <a:buClrTx/>
                        <a:buSzTx/>
                        <a:buFontTx/>
                        <a:buNone/>
                        <a:tabLst/>
                        <a:defRPr/>
                      </a:pPr>
                      <a:r>
                        <a:rPr lang="en-US" sz="2400" b="1" dirty="0">
                          <a:latin typeface="Times New Roman" panose="02020603050405020304" pitchFamily="18" charset="0"/>
                          <a:cs typeface="Times New Roman" panose="02020603050405020304" pitchFamily="18" charset="0"/>
                        </a:rPr>
                        <a:t>&gt;2E7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EF4F4"/>
                    </a:solidFill>
                  </a:tcPr>
                </a:tc>
                <a:tc>
                  <a:txBody>
                    <a:bodyPr/>
                    <a:lstStyle/>
                    <a:p>
                      <a:pPr marL="0" marR="0" lvl="0" indent="0" algn="l" defTabSz="3657600" rtl="0" eaLnBrk="1" fontAlgn="auto" latinLnBrk="0" hangingPunct="1">
                        <a:lnSpc>
                          <a:spcPct val="100000"/>
                        </a:lnSpc>
                        <a:spcBef>
                          <a:spcPts val="0"/>
                        </a:spcBef>
                        <a:spcAft>
                          <a:spcPts val="0"/>
                        </a:spcAft>
                        <a:buClrTx/>
                        <a:buSzTx/>
                        <a:buFontTx/>
                        <a:buNone/>
                        <a:tabLst/>
                        <a:defRPr/>
                      </a:pPr>
                      <a:r>
                        <a:rPr lang="en-US" sz="2400" b="1" dirty="0">
                          <a:latin typeface="Times New Roman" panose="02020603050405020304" pitchFamily="18" charset="0"/>
                          <a:cs typeface="Times New Roman" panose="02020603050405020304" pitchFamily="18" charset="0"/>
                        </a:rPr>
                        <a:t>&gt;2E7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EF4F4"/>
                    </a:solidFill>
                  </a:tcPr>
                </a:tc>
                <a:tc>
                  <a:txBody>
                    <a:bodyPr/>
                    <a:lstStyle/>
                    <a:p>
                      <a:pPr marL="0" marR="0" lvl="0" indent="0" algn="l" defTabSz="3657600" rtl="0" eaLnBrk="1" fontAlgn="auto" latinLnBrk="0" hangingPunct="1">
                        <a:lnSpc>
                          <a:spcPct val="100000"/>
                        </a:lnSpc>
                        <a:spcBef>
                          <a:spcPts val="0"/>
                        </a:spcBef>
                        <a:spcAft>
                          <a:spcPts val="0"/>
                        </a:spcAft>
                        <a:buClrTx/>
                        <a:buSzTx/>
                        <a:buFontTx/>
                        <a:buNone/>
                        <a:tabLst/>
                        <a:defRPr/>
                      </a:pPr>
                      <a:r>
                        <a:rPr lang="en-US" sz="2400" b="1" dirty="0">
                          <a:latin typeface="Times New Roman" panose="02020603050405020304" pitchFamily="18" charset="0"/>
                          <a:cs typeface="Times New Roman" panose="02020603050405020304" pitchFamily="18" charset="0"/>
                        </a:rPr>
                        <a:t>&gt;2E7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EF4F4"/>
                    </a:solidFill>
                  </a:tcPr>
                </a:tc>
                <a:extLst>
                  <a:ext uri="{0D108BD9-81ED-4DB2-BD59-A6C34878D82A}">
                    <a16:rowId xmlns:a16="http://schemas.microsoft.com/office/drawing/2014/main" val="2597371639"/>
                  </a:ext>
                </a:extLst>
              </a:tr>
            </a:tbl>
          </a:graphicData>
        </a:graphic>
      </p:graphicFrame>
      <p:sp>
        <p:nvSpPr>
          <p:cNvPr id="72" name="TextBox 71">
            <a:extLst>
              <a:ext uri="{FF2B5EF4-FFF2-40B4-BE49-F238E27FC236}">
                <a16:creationId xmlns:a16="http://schemas.microsoft.com/office/drawing/2014/main" id="{611E9887-263B-912C-01A0-A19DA92F913E}"/>
              </a:ext>
            </a:extLst>
          </p:cNvPr>
          <p:cNvSpPr txBox="1"/>
          <p:nvPr/>
        </p:nvSpPr>
        <p:spPr>
          <a:xfrm>
            <a:off x="28797836" y="20605962"/>
            <a:ext cx="7199919" cy="1446550"/>
          </a:xfrm>
          <a:prstGeom prst="rect">
            <a:avLst/>
          </a:prstGeom>
          <a:noFill/>
        </p:spPr>
        <p:txBody>
          <a:bodyPr wrap="square" rtlCol="0">
            <a:spAutoFit/>
          </a:bodyPr>
          <a:lstStyle/>
          <a:p>
            <a:r>
              <a:rPr lang="en-US" sz="2200" dirty="0">
                <a:latin typeface="Times New Roman" panose="02020603050405020304" pitchFamily="18" charset="0"/>
                <a:cs typeface="Times New Roman" panose="02020603050405020304" pitchFamily="18" charset="0"/>
              </a:rPr>
              <a:t>[2] </a:t>
            </a:r>
            <a:r>
              <a:rPr lang="en-US" sz="2200" dirty="0" err="1">
                <a:latin typeface="Times New Roman" panose="02020603050405020304" pitchFamily="18" charset="0"/>
                <a:cs typeface="Times New Roman" panose="02020603050405020304" pitchFamily="18" charset="0"/>
              </a:rPr>
              <a:t>Zandi</a:t>
            </a:r>
            <a:r>
              <a:rPr lang="en-US" sz="2200" dirty="0">
                <a:latin typeface="Times New Roman" panose="02020603050405020304" pitchFamily="18" charset="0"/>
                <a:cs typeface="Times New Roman" panose="02020603050405020304" pitchFamily="18" charset="0"/>
              </a:rPr>
              <a:t>, Omid, "Design and Construction of a High-Current Femtosecond Gas-Phase Electron Diffraction Setup" (2017). Theses, Dissertations, and Student Research: Department of Physics and Astronomy.</a:t>
            </a:r>
          </a:p>
        </p:txBody>
      </p:sp>
      <p:sp>
        <p:nvSpPr>
          <p:cNvPr id="74" name="Rectangle 73">
            <a:extLst>
              <a:ext uri="{FF2B5EF4-FFF2-40B4-BE49-F238E27FC236}">
                <a16:creationId xmlns:a16="http://schemas.microsoft.com/office/drawing/2014/main" id="{24C25BA0-7974-E2C6-65D0-36AC2FD99973}"/>
              </a:ext>
            </a:extLst>
          </p:cNvPr>
          <p:cNvSpPr/>
          <p:nvPr/>
        </p:nvSpPr>
        <p:spPr>
          <a:xfrm>
            <a:off x="11673584" y="21126513"/>
            <a:ext cx="16574560" cy="1130854"/>
          </a:xfrm>
          <a:prstGeom prst="rect">
            <a:avLst/>
          </a:prstGeom>
          <a:gradFill flip="none" rotWithShape="1">
            <a:gsLst>
              <a:gs pos="0">
                <a:srgbClr val="FF8989">
                  <a:tint val="66000"/>
                  <a:satMod val="160000"/>
                </a:srgbClr>
              </a:gs>
              <a:gs pos="50000">
                <a:srgbClr val="FF8989">
                  <a:tint val="44500"/>
                  <a:satMod val="160000"/>
                </a:srgbClr>
              </a:gs>
              <a:gs pos="100000">
                <a:srgbClr val="FF8989">
                  <a:tint val="23500"/>
                  <a:satMod val="160000"/>
                </a:srgbClr>
              </a:gs>
            </a:gsLst>
            <a:lin ang="16200000" scaled="1"/>
            <a:tileRect/>
          </a:gradFill>
          <a:ln w="571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6000" dirty="0">
                <a:solidFill>
                  <a:schemeClr val="tx1"/>
                </a:solidFill>
                <a:latin typeface="Georgia" panose="02040502050405020303" pitchFamily="18" charset="0"/>
              </a:rPr>
              <a:t>Potential Mishaps</a:t>
            </a:r>
          </a:p>
        </p:txBody>
      </p:sp>
      <p:sp>
        <p:nvSpPr>
          <p:cNvPr id="75" name="Rectangle 74">
            <a:extLst>
              <a:ext uri="{FF2B5EF4-FFF2-40B4-BE49-F238E27FC236}">
                <a16:creationId xmlns:a16="http://schemas.microsoft.com/office/drawing/2014/main" id="{8CC5DE45-82D6-A8BE-2E36-564D6DAA1D4D}"/>
              </a:ext>
            </a:extLst>
          </p:cNvPr>
          <p:cNvSpPr/>
          <p:nvPr/>
        </p:nvSpPr>
        <p:spPr>
          <a:xfrm>
            <a:off x="11673584" y="22237081"/>
            <a:ext cx="16574560" cy="3585576"/>
          </a:xfrm>
          <a:prstGeom prst="rect">
            <a:avLst/>
          </a:prstGeom>
          <a:solidFill>
            <a:schemeClr val="bg1"/>
          </a:solidFill>
          <a:ln w="571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rtl="0">
              <a:spcBef>
                <a:spcPts val="0"/>
              </a:spcBef>
              <a:spcAft>
                <a:spcPts val="0"/>
              </a:spcAft>
            </a:pPr>
            <a:endParaRPr lang="en-US" dirty="0">
              <a:latin typeface="Georgia" panose="02040502050405020303" pitchFamily="18" charset="0"/>
            </a:endParaRPr>
          </a:p>
        </p:txBody>
      </p:sp>
      <p:sp>
        <p:nvSpPr>
          <p:cNvPr id="76" name="TextBox 75">
            <a:extLst>
              <a:ext uri="{FF2B5EF4-FFF2-40B4-BE49-F238E27FC236}">
                <a16:creationId xmlns:a16="http://schemas.microsoft.com/office/drawing/2014/main" id="{986B02E3-EA08-909F-6E99-0A57F4551E4B}"/>
              </a:ext>
            </a:extLst>
          </p:cNvPr>
          <p:cNvSpPr txBox="1"/>
          <p:nvPr/>
        </p:nvSpPr>
        <p:spPr>
          <a:xfrm>
            <a:off x="11842443" y="22485557"/>
            <a:ext cx="16174620" cy="2800767"/>
          </a:xfrm>
          <a:prstGeom prst="rect">
            <a:avLst/>
          </a:prstGeom>
          <a:noFill/>
        </p:spPr>
        <p:txBody>
          <a:bodyPr wrap="none" rtlCol="0">
            <a:spAutoFit/>
          </a:bodyPr>
          <a:lstStyle/>
          <a:p>
            <a:pPr algn="ctr"/>
            <a:r>
              <a:rPr lang="en-US" sz="2200" dirty="0">
                <a:latin typeface="Georgia" panose="02040502050405020303" pitchFamily="18" charset="0"/>
              </a:rPr>
              <a:t>This experiment is a replication of a previous experiment done at UNL. The physical mishaps that were described in the previous</a:t>
            </a:r>
          </a:p>
          <a:p>
            <a:pPr algn="ctr"/>
            <a:r>
              <a:rPr lang="en-US" sz="2200" dirty="0">
                <a:latin typeface="Georgia" panose="02040502050405020303" pitchFamily="18" charset="0"/>
              </a:rPr>
              <a:t>panel could not have interfered as I double checked and met with  my PI. This experiment was meant to work but there was</a:t>
            </a:r>
          </a:p>
          <a:p>
            <a:pPr algn="ctr"/>
            <a:r>
              <a:rPr lang="en-US" sz="2200" dirty="0">
                <a:latin typeface="Georgia" panose="02040502050405020303" pitchFamily="18" charset="0"/>
              </a:rPr>
              <a:t>something in the way that did not allow the resistance to change. All potential physical problems were solved and the experiment</a:t>
            </a:r>
          </a:p>
          <a:p>
            <a:pPr algn="ctr"/>
            <a:r>
              <a:rPr lang="en-US" sz="2200" dirty="0">
                <a:latin typeface="Georgia" panose="02040502050405020303" pitchFamily="18" charset="0"/>
              </a:rPr>
              <a:t>still did not work. The ending laser has been heavily thinned from the telescope though and the power that is carries in a given</a:t>
            </a:r>
          </a:p>
          <a:p>
            <a:pPr algn="ctr"/>
            <a:r>
              <a:rPr lang="en-US" sz="2200" dirty="0">
                <a:latin typeface="Georgia" panose="02040502050405020303" pitchFamily="18" charset="0"/>
              </a:rPr>
              <a:t>area has been reduced by the initial power. This may be one reason to why there was no observed change, as the telescope was</a:t>
            </a:r>
          </a:p>
          <a:p>
            <a:pPr algn="ctr"/>
            <a:r>
              <a:rPr lang="en-US" sz="2200" dirty="0">
                <a:latin typeface="Georgia" panose="02040502050405020303" pitchFamily="18" charset="0"/>
              </a:rPr>
              <a:t>to fully bathe the sample in the laser. This would make it so the electrical current go through properly, but it may have been too</a:t>
            </a:r>
          </a:p>
          <a:p>
            <a:pPr algn="ctr"/>
            <a:r>
              <a:rPr lang="en-US" sz="2200" dirty="0">
                <a:latin typeface="Georgia" panose="02040502050405020303" pitchFamily="18" charset="0"/>
              </a:rPr>
              <a:t>weak so possibly having a smaller sample and keeping the laser as concentrated as possible may have gotten the resistance to </a:t>
            </a:r>
          </a:p>
          <a:p>
            <a:pPr algn="ctr"/>
            <a:r>
              <a:rPr lang="en-US" sz="2200" dirty="0">
                <a:latin typeface="Georgia" panose="02040502050405020303" pitchFamily="18" charset="0"/>
              </a:rPr>
              <a:t>decrease.  </a:t>
            </a:r>
          </a:p>
        </p:txBody>
      </p:sp>
      <p:sp>
        <p:nvSpPr>
          <p:cNvPr id="77" name="Rectangle 76">
            <a:extLst>
              <a:ext uri="{FF2B5EF4-FFF2-40B4-BE49-F238E27FC236}">
                <a16:creationId xmlns:a16="http://schemas.microsoft.com/office/drawing/2014/main" id="{9ABF090D-4333-897E-0BF2-0AEB1BBAF30A}"/>
              </a:ext>
            </a:extLst>
          </p:cNvPr>
          <p:cNvSpPr/>
          <p:nvPr/>
        </p:nvSpPr>
        <p:spPr>
          <a:xfrm>
            <a:off x="28565937" y="5381773"/>
            <a:ext cx="7671396" cy="1261635"/>
          </a:xfrm>
          <a:prstGeom prst="rect">
            <a:avLst/>
          </a:prstGeom>
          <a:gradFill flip="none" rotWithShape="1">
            <a:gsLst>
              <a:gs pos="0">
                <a:srgbClr val="FF8989">
                  <a:tint val="66000"/>
                  <a:satMod val="160000"/>
                </a:srgbClr>
              </a:gs>
              <a:gs pos="50000">
                <a:srgbClr val="FF8989">
                  <a:tint val="44500"/>
                  <a:satMod val="160000"/>
                </a:srgbClr>
              </a:gs>
              <a:gs pos="100000">
                <a:srgbClr val="FF8989">
                  <a:tint val="23500"/>
                  <a:satMod val="160000"/>
                </a:srgbClr>
              </a:gs>
            </a:gsLst>
            <a:lin ang="16200000" scaled="1"/>
            <a:tileRect/>
          </a:gradFill>
          <a:ln w="571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6600" dirty="0">
                <a:solidFill>
                  <a:schemeClr val="tx1"/>
                </a:solidFill>
                <a:latin typeface="Georgia" panose="02040502050405020303" pitchFamily="18" charset="0"/>
              </a:rPr>
              <a:t>Conclusion</a:t>
            </a:r>
          </a:p>
        </p:txBody>
      </p:sp>
      <p:sp>
        <p:nvSpPr>
          <p:cNvPr id="78" name="Rectangle 77">
            <a:extLst>
              <a:ext uri="{FF2B5EF4-FFF2-40B4-BE49-F238E27FC236}">
                <a16:creationId xmlns:a16="http://schemas.microsoft.com/office/drawing/2014/main" id="{07041E0D-3200-6922-4A1C-833EB0D636EB}"/>
              </a:ext>
            </a:extLst>
          </p:cNvPr>
          <p:cNvSpPr/>
          <p:nvPr/>
        </p:nvSpPr>
        <p:spPr>
          <a:xfrm>
            <a:off x="28565937" y="6682294"/>
            <a:ext cx="7671396" cy="11161206"/>
          </a:xfrm>
          <a:prstGeom prst="rect">
            <a:avLst/>
          </a:prstGeom>
          <a:solidFill>
            <a:schemeClr val="bg1"/>
          </a:solidFill>
          <a:ln w="571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rtl="0">
              <a:spcBef>
                <a:spcPts val="0"/>
              </a:spcBef>
              <a:spcAft>
                <a:spcPts val="0"/>
              </a:spcAft>
            </a:pPr>
            <a:endParaRPr lang="en-US" dirty="0">
              <a:latin typeface="Georgia" panose="02040502050405020303" pitchFamily="18" charset="0"/>
            </a:endParaRPr>
          </a:p>
        </p:txBody>
      </p:sp>
      <p:sp>
        <p:nvSpPr>
          <p:cNvPr id="89" name="Rectangle 88">
            <a:extLst>
              <a:ext uri="{FF2B5EF4-FFF2-40B4-BE49-F238E27FC236}">
                <a16:creationId xmlns:a16="http://schemas.microsoft.com/office/drawing/2014/main" id="{B61D0582-3757-FDD0-B19D-56D4255ECF56}"/>
              </a:ext>
            </a:extLst>
          </p:cNvPr>
          <p:cNvSpPr/>
          <p:nvPr/>
        </p:nvSpPr>
        <p:spPr>
          <a:xfrm>
            <a:off x="28565937" y="18479901"/>
            <a:ext cx="7671396" cy="1012204"/>
          </a:xfrm>
          <a:prstGeom prst="rect">
            <a:avLst/>
          </a:prstGeom>
          <a:gradFill flip="none" rotWithShape="1">
            <a:gsLst>
              <a:gs pos="0">
                <a:srgbClr val="FF8989">
                  <a:tint val="66000"/>
                  <a:satMod val="160000"/>
                </a:srgbClr>
              </a:gs>
              <a:gs pos="50000">
                <a:srgbClr val="FF8989">
                  <a:tint val="44500"/>
                  <a:satMod val="160000"/>
                </a:srgbClr>
              </a:gs>
              <a:gs pos="100000">
                <a:srgbClr val="FF8989">
                  <a:tint val="23500"/>
                  <a:satMod val="160000"/>
                </a:srgbClr>
              </a:gs>
            </a:gsLst>
            <a:lin ang="16200000" scaled="1"/>
            <a:tileRect/>
          </a:gradFill>
          <a:ln w="571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5400" dirty="0">
                <a:solidFill>
                  <a:schemeClr val="tx1"/>
                </a:solidFill>
                <a:latin typeface="Georgia" panose="02040502050405020303" pitchFamily="18" charset="0"/>
              </a:rPr>
              <a:t>References</a:t>
            </a:r>
          </a:p>
        </p:txBody>
      </p:sp>
      <p:sp>
        <p:nvSpPr>
          <p:cNvPr id="90" name="TextBox 89">
            <a:extLst>
              <a:ext uri="{FF2B5EF4-FFF2-40B4-BE49-F238E27FC236}">
                <a16:creationId xmlns:a16="http://schemas.microsoft.com/office/drawing/2014/main" id="{033CC385-7743-37ED-D054-4A8A4786334B}"/>
              </a:ext>
            </a:extLst>
          </p:cNvPr>
          <p:cNvSpPr txBox="1"/>
          <p:nvPr/>
        </p:nvSpPr>
        <p:spPr>
          <a:xfrm>
            <a:off x="28797836" y="19790151"/>
            <a:ext cx="7134876" cy="769441"/>
          </a:xfrm>
          <a:prstGeom prst="rect">
            <a:avLst/>
          </a:prstGeom>
          <a:noFill/>
        </p:spPr>
        <p:txBody>
          <a:bodyPr wrap="square" rtlCol="0">
            <a:spAutoFit/>
          </a:bodyPr>
          <a:lstStyle/>
          <a:p>
            <a:r>
              <a:rPr lang="en-US" sz="2200" b="0" i="0" dirty="0">
                <a:solidFill>
                  <a:srgbClr val="2E2E2E"/>
                </a:solidFill>
                <a:effectLst/>
                <a:latin typeface="Times New Roman" panose="02020603050405020304" pitchFamily="18" charset="0"/>
                <a:cs typeface="Times New Roman" panose="02020603050405020304" pitchFamily="18" charset="0"/>
              </a:rPr>
              <a:t>[1] Syed Naeem Ahmed</a:t>
            </a:r>
            <a:r>
              <a:rPr lang="en-US" sz="2200" b="0" i="0" dirty="0">
                <a:effectLst/>
                <a:latin typeface="Times New Roman" panose="02020603050405020304" pitchFamily="18" charset="0"/>
                <a:cs typeface="Times New Roman" panose="02020603050405020304" pitchFamily="18" charset="0"/>
              </a:rPr>
              <a:t>, ”</a:t>
            </a:r>
            <a:r>
              <a:rPr lang="en-US" sz="2200" b="0" i="0" u="none" strike="noStrike" dirty="0">
                <a:effectLst/>
                <a:latin typeface="Times New Roman" panose="02020603050405020304" pitchFamily="18" charset="0"/>
                <a:cs typeface="Times New Roman" panose="02020603050405020304" pitchFamily="18" charset="0"/>
              </a:rPr>
              <a:t>Physics and Engineering of Radiation Detection (Second Edition)”</a:t>
            </a:r>
            <a:r>
              <a:rPr lang="en-US" sz="2200" b="0" i="0" dirty="0">
                <a:effectLst/>
                <a:latin typeface="Times New Roman" panose="02020603050405020304" pitchFamily="18" charset="0"/>
                <a:cs typeface="Times New Roman" panose="02020603050405020304" pitchFamily="18" charset="0"/>
              </a:rPr>
              <a:t> </a:t>
            </a:r>
            <a:r>
              <a:rPr lang="en-US" sz="2200" b="0" i="0" dirty="0">
                <a:solidFill>
                  <a:srgbClr val="2E2E2E"/>
                </a:solidFill>
                <a:effectLst/>
                <a:latin typeface="Times New Roman" panose="02020603050405020304" pitchFamily="18" charset="0"/>
                <a:cs typeface="Times New Roman" panose="02020603050405020304" pitchFamily="18" charset="0"/>
              </a:rPr>
              <a:t>2015.</a:t>
            </a:r>
            <a:endParaRPr lang="en-US" sz="2200" dirty="0">
              <a:latin typeface="Times New Roman" panose="02020603050405020304" pitchFamily="18" charset="0"/>
              <a:cs typeface="Times New Roman" panose="02020603050405020304" pitchFamily="18" charset="0"/>
            </a:endParaRPr>
          </a:p>
        </p:txBody>
      </p:sp>
      <p:sp>
        <p:nvSpPr>
          <p:cNvPr id="98" name="TextBox 97">
            <a:extLst>
              <a:ext uri="{FF2B5EF4-FFF2-40B4-BE49-F238E27FC236}">
                <a16:creationId xmlns:a16="http://schemas.microsoft.com/office/drawing/2014/main" id="{DD6CC3E7-293F-7357-6B17-DAFF1230BCB3}"/>
              </a:ext>
            </a:extLst>
          </p:cNvPr>
          <p:cNvSpPr txBox="1"/>
          <p:nvPr/>
        </p:nvSpPr>
        <p:spPr>
          <a:xfrm>
            <a:off x="28751342" y="6822111"/>
            <a:ext cx="7181369" cy="6155531"/>
          </a:xfrm>
          <a:prstGeom prst="rect">
            <a:avLst/>
          </a:prstGeom>
          <a:noFill/>
        </p:spPr>
        <p:txBody>
          <a:bodyPr wrap="square" rtlCol="0">
            <a:spAutoFit/>
          </a:bodyPr>
          <a:lstStyle/>
          <a:p>
            <a:r>
              <a:rPr lang="en-US" sz="2200" dirty="0">
                <a:latin typeface="Georgia" panose="02040502050405020303" pitchFamily="18" charset="0"/>
              </a:rPr>
              <a:t>Using lasers to change the conductivity of GaAs has been unsuccessful, but that does not deter potential changes in the future. While most hardware inconsistencies may have been resolved, there was one problem that may have affected the result that was not able to be resolved. </a:t>
            </a:r>
          </a:p>
          <a:p>
            <a:endParaRPr lang="en-US" sz="2200" dirty="0">
              <a:latin typeface="Georgia" panose="02040502050405020303" pitchFamily="18" charset="0"/>
            </a:endParaRPr>
          </a:p>
          <a:p>
            <a:r>
              <a:rPr lang="en-US" sz="3200" b="1" dirty="0">
                <a:latin typeface="Georgia" panose="02040502050405020303" pitchFamily="18" charset="0"/>
              </a:rPr>
              <a:t>Future work:</a:t>
            </a:r>
          </a:p>
          <a:p>
            <a:endParaRPr lang="en-US" sz="3200" b="1" dirty="0">
              <a:latin typeface="Georgia" panose="02040502050405020303" pitchFamily="18" charset="0"/>
            </a:endParaRPr>
          </a:p>
          <a:p>
            <a:r>
              <a:rPr lang="en-US" sz="2200" dirty="0">
                <a:latin typeface="Georgia" panose="02040502050405020303" pitchFamily="18" charset="0"/>
              </a:rPr>
              <a:t>The telescope diluted the laser, and the concentration naturally went down. There may be a possibility that if I hadn’t used a telescope and kept the power concentrated, the higher density may have applied more power and allowed for the electrical current to pass due to less resistance. The problem with removing the laser is that the point is TOO small and would not reach both sides of the current, as that would be necessary to pass the current. </a:t>
            </a:r>
          </a:p>
        </p:txBody>
      </p:sp>
      <p:sp>
        <p:nvSpPr>
          <p:cNvPr id="106" name="TextBox 105">
            <a:extLst>
              <a:ext uri="{FF2B5EF4-FFF2-40B4-BE49-F238E27FC236}">
                <a16:creationId xmlns:a16="http://schemas.microsoft.com/office/drawing/2014/main" id="{85C0D2D2-DA94-C7F4-774A-897414FF2DA8}"/>
              </a:ext>
            </a:extLst>
          </p:cNvPr>
          <p:cNvSpPr txBox="1"/>
          <p:nvPr/>
        </p:nvSpPr>
        <p:spPr>
          <a:xfrm>
            <a:off x="2782877" y="12355332"/>
            <a:ext cx="457176" cy="369332"/>
          </a:xfrm>
          <a:prstGeom prst="rect">
            <a:avLst/>
          </a:prstGeom>
          <a:noFill/>
        </p:spPr>
        <p:txBody>
          <a:bodyPr wrap="none" rtlCol="0">
            <a:spAutoFit/>
          </a:bodyPr>
          <a:lstStyle/>
          <a:p>
            <a:r>
              <a:rPr lang="en-US" b="1" dirty="0">
                <a:latin typeface="Georgia" panose="02040502050405020303" pitchFamily="18" charset="0"/>
              </a:rPr>
              <a:t>a. </a:t>
            </a:r>
          </a:p>
        </p:txBody>
      </p:sp>
      <p:sp>
        <p:nvSpPr>
          <p:cNvPr id="109" name="TextBox 108">
            <a:extLst>
              <a:ext uri="{FF2B5EF4-FFF2-40B4-BE49-F238E27FC236}">
                <a16:creationId xmlns:a16="http://schemas.microsoft.com/office/drawing/2014/main" id="{64238AFA-0B19-21FC-07EA-1FA11B5E4CE1}"/>
              </a:ext>
            </a:extLst>
          </p:cNvPr>
          <p:cNvSpPr txBox="1"/>
          <p:nvPr/>
        </p:nvSpPr>
        <p:spPr>
          <a:xfrm>
            <a:off x="28818939" y="13592934"/>
            <a:ext cx="471604" cy="369332"/>
          </a:xfrm>
          <a:prstGeom prst="rect">
            <a:avLst/>
          </a:prstGeom>
          <a:noFill/>
        </p:spPr>
        <p:txBody>
          <a:bodyPr wrap="none" rtlCol="0">
            <a:spAutoFit/>
          </a:bodyPr>
          <a:lstStyle/>
          <a:p>
            <a:r>
              <a:rPr lang="en-US" b="1" dirty="0">
                <a:latin typeface="Georgia" panose="02040502050405020303" pitchFamily="18" charset="0"/>
              </a:rPr>
              <a:t>d. </a:t>
            </a:r>
          </a:p>
        </p:txBody>
      </p:sp>
      <p:sp>
        <p:nvSpPr>
          <p:cNvPr id="110" name="TextBox 109">
            <a:extLst>
              <a:ext uri="{FF2B5EF4-FFF2-40B4-BE49-F238E27FC236}">
                <a16:creationId xmlns:a16="http://schemas.microsoft.com/office/drawing/2014/main" id="{DE5F6518-8655-C685-C6E0-A73C4DEAD385}"/>
              </a:ext>
            </a:extLst>
          </p:cNvPr>
          <p:cNvSpPr txBox="1"/>
          <p:nvPr/>
        </p:nvSpPr>
        <p:spPr>
          <a:xfrm>
            <a:off x="28761459" y="16003873"/>
            <a:ext cx="450764" cy="369332"/>
          </a:xfrm>
          <a:prstGeom prst="rect">
            <a:avLst/>
          </a:prstGeom>
          <a:noFill/>
        </p:spPr>
        <p:txBody>
          <a:bodyPr wrap="none" rtlCol="0">
            <a:spAutoFit/>
          </a:bodyPr>
          <a:lstStyle/>
          <a:p>
            <a:r>
              <a:rPr lang="en-US" b="1" dirty="0">
                <a:latin typeface="Georgia" panose="02040502050405020303" pitchFamily="18" charset="0"/>
              </a:rPr>
              <a:t>e. </a:t>
            </a:r>
          </a:p>
        </p:txBody>
      </p:sp>
      <p:grpSp>
        <p:nvGrpSpPr>
          <p:cNvPr id="144" name="Group 143">
            <a:extLst>
              <a:ext uri="{FF2B5EF4-FFF2-40B4-BE49-F238E27FC236}">
                <a16:creationId xmlns:a16="http://schemas.microsoft.com/office/drawing/2014/main" id="{BEE614C1-8462-0445-2EA0-E35A0FF1545C}"/>
              </a:ext>
            </a:extLst>
          </p:cNvPr>
          <p:cNvGrpSpPr/>
          <p:nvPr/>
        </p:nvGrpSpPr>
        <p:grpSpPr>
          <a:xfrm>
            <a:off x="29384872" y="15799632"/>
            <a:ext cx="3657600" cy="1170132"/>
            <a:chOff x="28803600" y="15799632"/>
            <a:chExt cx="3657600" cy="1170132"/>
          </a:xfrm>
        </p:grpSpPr>
        <p:sp>
          <p:nvSpPr>
            <p:cNvPr id="128" name="Minus Sign 127">
              <a:extLst>
                <a:ext uri="{FF2B5EF4-FFF2-40B4-BE49-F238E27FC236}">
                  <a16:creationId xmlns:a16="http://schemas.microsoft.com/office/drawing/2014/main" id="{8CCBF983-3F98-FA94-2B44-25B09C2FF4A1}"/>
                </a:ext>
              </a:extLst>
            </p:cNvPr>
            <p:cNvSpPr/>
            <p:nvPr/>
          </p:nvSpPr>
          <p:spPr>
            <a:xfrm rot="17438634">
              <a:off x="29853389" y="15682023"/>
              <a:ext cx="168234" cy="2010923"/>
            </a:xfrm>
            <a:prstGeom prst="mathMinus">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Freeform: Shape 128">
              <a:extLst>
                <a:ext uri="{FF2B5EF4-FFF2-40B4-BE49-F238E27FC236}">
                  <a16:creationId xmlns:a16="http://schemas.microsoft.com/office/drawing/2014/main" id="{0EAFA6FA-A282-6335-6843-09810B0BEA13}"/>
                </a:ext>
              </a:extLst>
            </p:cNvPr>
            <p:cNvSpPr/>
            <p:nvPr/>
          </p:nvSpPr>
          <p:spPr>
            <a:xfrm>
              <a:off x="28803600" y="16547385"/>
              <a:ext cx="939800" cy="165815"/>
            </a:xfrm>
            <a:custGeom>
              <a:avLst/>
              <a:gdLst>
                <a:gd name="connsiteX0" fmla="*/ 939800 w 939800"/>
                <a:gd name="connsiteY0" fmla="*/ 13415 h 165815"/>
                <a:gd name="connsiteX1" fmla="*/ 342900 w 939800"/>
                <a:gd name="connsiteY1" fmla="*/ 26115 h 165815"/>
                <a:gd name="connsiteX2" fmla="*/ 0 w 939800"/>
                <a:gd name="connsiteY2" fmla="*/ 165815 h 165815"/>
              </a:gdLst>
              <a:ahLst/>
              <a:cxnLst>
                <a:cxn ang="0">
                  <a:pos x="connsiteX0" y="connsiteY0"/>
                </a:cxn>
                <a:cxn ang="0">
                  <a:pos x="connsiteX1" y="connsiteY1"/>
                </a:cxn>
                <a:cxn ang="0">
                  <a:pos x="connsiteX2" y="connsiteY2"/>
                </a:cxn>
              </a:cxnLst>
              <a:rect l="l" t="t" r="r" b="b"/>
              <a:pathLst>
                <a:path w="939800" h="165815">
                  <a:moveTo>
                    <a:pt x="939800" y="13415"/>
                  </a:moveTo>
                  <a:cubicBezTo>
                    <a:pt x="824200" y="9686"/>
                    <a:pt x="496342" y="-21379"/>
                    <a:pt x="342900" y="26115"/>
                  </a:cubicBezTo>
                  <a:cubicBezTo>
                    <a:pt x="-113768" y="167464"/>
                    <a:pt x="136554" y="165815"/>
                    <a:pt x="0" y="165815"/>
                  </a:cubicBezTo>
                </a:path>
              </a:pathLst>
            </a:cu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2" name="Group 141">
              <a:extLst>
                <a:ext uri="{FF2B5EF4-FFF2-40B4-BE49-F238E27FC236}">
                  <a16:creationId xmlns:a16="http://schemas.microsoft.com/office/drawing/2014/main" id="{EF5318C8-DA3F-1273-7740-874B1364726D}"/>
                </a:ext>
              </a:extLst>
            </p:cNvPr>
            <p:cNvGrpSpPr/>
            <p:nvPr/>
          </p:nvGrpSpPr>
          <p:grpSpPr>
            <a:xfrm>
              <a:off x="29410996" y="15799632"/>
              <a:ext cx="3050204" cy="1170132"/>
              <a:chOff x="29410996" y="15799632"/>
              <a:chExt cx="3050204" cy="1170132"/>
            </a:xfrm>
          </p:grpSpPr>
          <p:sp>
            <p:nvSpPr>
              <p:cNvPr id="125" name="Minus Sign 124">
                <a:extLst>
                  <a:ext uri="{FF2B5EF4-FFF2-40B4-BE49-F238E27FC236}">
                    <a16:creationId xmlns:a16="http://schemas.microsoft.com/office/drawing/2014/main" id="{B26A1C45-67BE-59BA-B3D3-F27F0ABE7F7C}"/>
                  </a:ext>
                </a:extLst>
              </p:cNvPr>
              <p:cNvSpPr>
                <a:spLocks/>
              </p:cNvSpPr>
              <p:nvPr/>
            </p:nvSpPr>
            <p:spPr>
              <a:xfrm rot="15117827">
                <a:off x="30332341" y="15366195"/>
                <a:ext cx="168234" cy="2010923"/>
              </a:xfrm>
              <a:prstGeom prst="mathMinus">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Rectangle 110">
                <a:extLst>
                  <a:ext uri="{FF2B5EF4-FFF2-40B4-BE49-F238E27FC236}">
                    <a16:creationId xmlns:a16="http://schemas.microsoft.com/office/drawing/2014/main" id="{A9587FD2-E116-2D70-0F6F-0AA50C259210}"/>
                  </a:ext>
                </a:extLst>
              </p:cNvPr>
              <p:cNvSpPr>
                <a:spLocks/>
              </p:cNvSpPr>
              <p:nvPr/>
            </p:nvSpPr>
            <p:spPr>
              <a:xfrm>
                <a:off x="30042244" y="15865555"/>
                <a:ext cx="910396" cy="1012204"/>
              </a:xfrm>
              <a:prstGeom prst="rect">
                <a:avLst/>
              </a:prstGeom>
              <a:solidFill>
                <a:schemeClr val="bg2"/>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5" name="Minus Sign 114">
                <a:extLst>
                  <a:ext uri="{FF2B5EF4-FFF2-40B4-BE49-F238E27FC236}">
                    <a16:creationId xmlns:a16="http://schemas.microsoft.com/office/drawing/2014/main" id="{C69475DB-0D24-C5E3-0456-B6F4DBA16DC0}"/>
                  </a:ext>
                </a:extLst>
              </p:cNvPr>
              <p:cNvSpPr>
                <a:spLocks/>
              </p:cNvSpPr>
              <p:nvPr/>
            </p:nvSpPr>
            <p:spPr>
              <a:xfrm rot="17602627">
                <a:off x="31009641" y="15343227"/>
                <a:ext cx="168234" cy="2010923"/>
              </a:xfrm>
              <a:prstGeom prst="mathMinus">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Rectangle 126">
                <a:extLst>
                  <a:ext uri="{FF2B5EF4-FFF2-40B4-BE49-F238E27FC236}">
                    <a16:creationId xmlns:a16="http://schemas.microsoft.com/office/drawing/2014/main" id="{74036AFF-065D-4636-8BB9-EF9D3CED8613}"/>
                  </a:ext>
                </a:extLst>
              </p:cNvPr>
              <p:cNvSpPr>
                <a:spLocks/>
              </p:cNvSpPr>
              <p:nvPr/>
            </p:nvSpPr>
            <p:spPr>
              <a:xfrm rot="20273244">
                <a:off x="29680045" y="16311866"/>
                <a:ext cx="573802" cy="174054"/>
              </a:xfrm>
              <a:prstGeom prst="rect">
                <a:avLst/>
              </a:prstGeom>
              <a:solidFill>
                <a:schemeClr val="tx1"/>
              </a:solidFill>
              <a:ln>
                <a:solidFill>
                  <a:schemeClr val="bg2">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Oval 112">
                <a:extLst>
                  <a:ext uri="{FF2B5EF4-FFF2-40B4-BE49-F238E27FC236}">
                    <a16:creationId xmlns:a16="http://schemas.microsoft.com/office/drawing/2014/main" id="{59B718E6-F817-8E21-4DB6-55270EA0AC27}"/>
                  </a:ext>
                </a:extLst>
              </p:cNvPr>
              <p:cNvSpPr>
                <a:spLocks/>
              </p:cNvSpPr>
              <p:nvPr/>
            </p:nvSpPr>
            <p:spPr>
              <a:xfrm>
                <a:off x="29932228" y="15799632"/>
                <a:ext cx="1192634" cy="1170132"/>
              </a:xfrm>
              <a:prstGeom prst="ellipse">
                <a:avLst/>
              </a:prstGeom>
              <a:solidFill>
                <a:srgbClr val="FF0000"/>
              </a:solidFill>
              <a:ln>
                <a:solidFill>
                  <a:srgbClr val="FF8989"/>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Isosceles Triangle 115">
                <a:extLst>
                  <a:ext uri="{FF2B5EF4-FFF2-40B4-BE49-F238E27FC236}">
                    <a16:creationId xmlns:a16="http://schemas.microsoft.com/office/drawing/2014/main" id="{BC6CEA3A-8B69-5010-7DD7-DFF7ADF6EB84}"/>
                  </a:ext>
                </a:extLst>
              </p:cNvPr>
              <p:cNvSpPr>
                <a:spLocks/>
              </p:cNvSpPr>
              <p:nvPr/>
            </p:nvSpPr>
            <p:spPr>
              <a:xfrm rot="20488387">
                <a:off x="30829958" y="16484082"/>
                <a:ext cx="152066" cy="150708"/>
              </a:xfrm>
              <a:prstGeom prst="triangle">
                <a:avLst/>
              </a:prstGeom>
              <a:solidFill>
                <a:schemeClr val="tx1">
                  <a:lumMod val="50000"/>
                  <a:lumOff val="5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Minus Sign 116">
                <a:extLst>
                  <a:ext uri="{FF2B5EF4-FFF2-40B4-BE49-F238E27FC236}">
                    <a16:creationId xmlns:a16="http://schemas.microsoft.com/office/drawing/2014/main" id="{AFDE9AAC-978E-2745-B4F5-3CBAE459A2AF}"/>
                  </a:ext>
                </a:extLst>
              </p:cNvPr>
              <p:cNvSpPr>
                <a:spLocks/>
              </p:cNvSpPr>
              <p:nvPr/>
            </p:nvSpPr>
            <p:spPr>
              <a:xfrm rot="14963856">
                <a:off x="31009642" y="15633696"/>
                <a:ext cx="168234" cy="2010923"/>
              </a:xfrm>
              <a:prstGeom prst="mathMinus">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Isosceles Triangle 117">
                <a:extLst>
                  <a:ext uri="{FF2B5EF4-FFF2-40B4-BE49-F238E27FC236}">
                    <a16:creationId xmlns:a16="http://schemas.microsoft.com/office/drawing/2014/main" id="{CE2700F8-82A1-2C5B-8A36-9A8CAD7889C8}"/>
                  </a:ext>
                </a:extLst>
              </p:cNvPr>
              <p:cNvSpPr>
                <a:spLocks/>
              </p:cNvSpPr>
              <p:nvPr/>
            </p:nvSpPr>
            <p:spPr>
              <a:xfrm rot="20488387">
                <a:off x="30952792" y="16455371"/>
                <a:ext cx="152066" cy="150708"/>
              </a:xfrm>
              <a:prstGeom prst="triangle">
                <a:avLst/>
              </a:prstGeom>
              <a:solidFill>
                <a:schemeClr val="tx1">
                  <a:lumMod val="50000"/>
                  <a:lumOff val="5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Isosceles Triangle 118">
                <a:extLst>
                  <a:ext uri="{FF2B5EF4-FFF2-40B4-BE49-F238E27FC236}">
                    <a16:creationId xmlns:a16="http://schemas.microsoft.com/office/drawing/2014/main" id="{91493754-AAF6-AA07-93A8-808EC56199CC}"/>
                  </a:ext>
                </a:extLst>
              </p:cNvPr>
              <p:cNvSpPr>
                <a:spLocks/>
              </p:cNvSpPr>
              <p:nvPr/>
            </p:nvSpPr>
            <p:spPr>
              <a:xfrm rot="20488387">
                <a:off x="31078766" y="16416553"/>
                <a:ext cx="152066" cy="150708"/>
              </a:xfrm>
              <a:prstGeom prst="triangle">
                <a:avLst/>
              </a:prstGeom>
              <a:solidFill>
                <a:schemeClr val="tx1">
                  <a:lumMod val="50000"/>
                  <a:lumOff val="5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Isosceles Triangle 119">
                <a:extLst>
                  <a:ext uri="{FF2B5EF4-FFF2-40B4-BE49-F238E27FC236}">
                    <a16:creationId xmlns:a16="http://schemas.microsoft.com/office/drawing/2014/main" id="{B3518742-C328-6244-B8EA-C5EA1E017DBB}"/>
                  </a:ext>
                </a:extLst>
              </p:cNvPr>
              <p:cNvSpPr>
                <a:spLocks/>
              </p:cNvSpPr>
              <p:nvPr/>
            </p:nvSpPr>
            <p:spPr>
              <a:xfrm rot="1244147">
                <a:off x="29830179" y="16453587"/>
                <a:ext cx="152066" cy="150708"/>
              </a:xfrm>
              <a:prstGeom prst="triangle">
                <a:avLst/>
              </a:prstGeom>
              <a:solidFill>
                <a:schemeClr val="tx1">
                  <a:lumMod val="50000"/>
                  <a:lumOff val="5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Isosceles Triangle 120">
                <a:extLst>
                  <a:ext uri="{FF2B5EF4-FFF2-40B4-BE49-F238E27FC236}">
                    <a16:creationId xmlns:a16="http://schemas.microsoft.com/office/drawing/2014/main" id="{7884249E-58D8-707B-CB54-B32FDED53B7A}"/>
                  </a:ext>
                </a:extLst>
              </p:cNvPr>
              <p:cNvSpPr>
                <a:spLocks/>
              </p:cNvSpPr>
              <p:nvPr/>
            </p:nvSpPr>
            <p:spPr>
              <a:xfrm rot="694405">
                <a:off x="29944408" y="16490615"/>
                <a:ext cx="152066" cy="150708"/>
              </a:xfrm>
              <a:prstGeom prst="triangle">
                <a:avLst/>
              </a:prstGeom>
              <a:solidFill>
                <a:schemeClr val="tx1">
                  <a:lumMod val="50000"/>
                  <a:lumOff val="5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Isosceles Triangle 121">
                <a:extLst>
                  <a:ext uri="{FF2B5EF4-FFF2-40B4-BE49-F238E27FC236}">
                    <a16:creationId xmlns:a16="http://schemas.microsoft.com/office/drawing/2014/main" id="{A719E84D-F3E0-9CB9-F393-6EE0E106F1E2}"/>
                  </a:ext>
                </a:extLst>
              </p:cNvPr>
              <p:cNvSpPr>
                <a:spLocks/>
              </p:cNvSpPr>
              <p:nvPr/>
            </p:nvSpPr>
            <p:spPr>
              <a:xfrm rot="827403">
                <a:off x="30045232" y="16556178"/>
                <a:ext cx="152066" cy="150708"/>
              </a:xfrm>
              <a:prstGeom prst="triangle">
                <a:avLst/>
              </a:prstGeom>
              <a:solidFill>
                <a:schemeClr val="tx1">
                  <a:lumMod val="50000"/>
                  <a:lumOff val="5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Freeform: Shape 129">
                <a:extLst>
                  <a:ext uri="{FF2B5EF4-FFF2-40B4-BE49-F238E27FC236}">
                    <a16:creationId xmlns:a16="http://schemas.microsoft.com/office/drawing/2014/main" id="{31BAA102-C0CD-D28D-1D8D-91BBC3365553}"/>
                  </a:ext>
                </a:extLst>
              </p:cNvPr>
              <p:cNvSpPr>
                <a:spLocks/>
              </p:cNvSpPr>
              <p:nvPr/>
            </p:nvSpPr>
            <p:spPr>
              <a:xfrm>
                <a:off x="31267400" y="16484596"/>
                <a:ext cx="1193800" cy="165300"/>
              </a:xfrm>
              <a:custGeom>
                <a:avLst/>
                <a:gdLst>
                  <a:gd name="connsiteX0" fmla="*/ 0 w 1193800"/>
                  <a:gd name="connsiteY0" fmla="*/ 63504 h 165300"/>
                  <a:gd name="connsiteX1" fmla="*/ 63500 w 1193800"/>
                  <a:gd name="connsiteY1" fmla="*/ 38104 h 165300"/>
                  <a:gd name="connsiteX2" fmla="*/ 711200 w 1193800"/>
                  <a:gd name="connsiteY2" fmla="*/ 25404 h 165300"/>
                  <a:gd name="connsiteX3" fmla="*/ 1181100 w 1193800"/>
                  <a:gd name="connsiteY3" fmla="*/ 165104 h 165300"/>
                  <a:gd name="connsiteX4" fmla="*/ 1193800 w 1193800"/>
                  <a:gd name="connsiteY4" fmla="*/ 165104 h 165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3800" h="165300">
                    <a:moveTo>
                      <a:pt x="0" y="63504"/>
                    </a:moveTo>
                    <a:cubicBezTo>
                      <a:pt x="21167" y="55037"/>
                      <a:pt x="41013" y="41852"/>
                      <a:pt x="63500" y="38104"/>
                    </a:cubicBezTo>
                    <a:cubicBezTo>
                      <a:pt x="408781" y="-19443"/>
                      <a:pt x="359462" y="-1653"/>
                      <a:pt x="711200" y="25404"/>
                    </a:cubicBezTo>
                    <a:cubicBezTo>
                      <a:pt x="1015946" y="169758"/>
                      <a:pt x="869076" y="132259"/>
                      <a:pt x="1181100" y="165104"/>
                    </a:cubicBezTo>
                    <a:cubicBezTo>
                      <a:pt x="1185310" y="165547"/>
                      <a:pt x="1189567" y="165104"/>
                      <a:pt x="1193800" y="165104"/>
                    </a:cubicBezTo>
                  </a:path>
                </a:pathLst>
              </a:cu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45" name="Group 144">
            <a:extLst>
              <a:ext uri="{FF2B5EF4-FFF2-40B4-BE49-F238E27FC236}">
                <a16:creationId xmlns:a16="http://schemas.microsoft.com/office/drawing/2014/main" id="{98129F1B-58CC-8044-A279-0285A31F83C1}"/>
              </a:ext>
            </a:extLst>
          </p:cNvPr>
          <p:cNvGrpSpPr/>
          <p:nvPr/>
        </p:nvGrpSpPr>
        <p:grpSpPr>
          <a:xfrm>
            <a:off x="30032430" y="13820976"/>
            <a:ext cx="3894797" cy="1012204"/>
            <a:chOff x="29007707" y="13948257"/>
            <a:chExt cx="3894797" cy="1012204"/>
          </a:xfrm>
        </p:grpSpPr>
        <p:sp>
          <p:nvSpPr>
            <p:cNvPr id="134" name="Minus Sign 133">
              <a:extLst>
                <a:ext uri="{FF2B5EF4-FFF2-40B4-BE49-F238E27FC236}">
                  <a16:creationId xmlns:a16="http://schemas.microsoft.com/office/drawing/2014/main" id="{99BB2BFF-A1A2-3896-5D66-BB159939D100}"/>
                </a:ext>
              </a:extLst>
            </p:cNvPr>
            <p:cNvSpPr/>
            <p:nvPr/>
          </p:nvSpPr>
          <p:spPr>
            <a:xfrm rot="17512471">
              <a:off x="31812926" y="13379914"/>
              <a:ext cx="168234" cy="2010923"/>
            </a:xfrm>
            <a:prstGeom prst="mathMinus">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Rectangle 130">
              <a:extLst>
                <a:ext uri="{FF2B5EF4-FFF2-40B4-BE49-F238E27FC236}">
                  <a16:creationId xmlns:a16="http://schemas.microsoft.com/office/drawing/2014/main" id="{AB4FA21A-9B98-BEA5-4F62-DEC8DA3969B9}"/>
                </a:ext>
              </a:extLst>
            </p:cNvPr>
            <p:cNvSpPr/>
            <p:nvPr/>
          </p:nvSpPr>
          <p:spPr>
            <a:xfrm rot="20273244">
              <a:off x="29007707" y="14277873"/>
              <a:ext cx="573802" cy="174054"/>
            </a:xfrm>
            <a:prstGeom prst="rect">
              <a:avLst/>
            </a:prstGeom>
            <a:solidFill>
              <a:schemeClr val="tx1"/>
            </a:solidFill>
            <a:ln>
              <a:solidFill>
                <a:schemeClr val="bg2">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Rectangle 98">
              <a:extLst>
                <a:ext uri="{FF2B5EF4-FFF2-40B4-BE49-F238E27FC236}">
                  <a16:creationId xmlns:a16="http://schemas.microsoft.com/office/drawing/2014/main" id="{3F528A5B-6574-2B66-3F95-478298C54D85}"/>
                </a:ext>
              </a:extLst>
            </p:cNvPr>
            <p:cNvSpPr/>
            <p:nvPr/>
          </p:nvSpPr>
          <p:spPr>
            <a:xfrm>
              <a:off x="29374055" y="13948257"/>
              <a:ext cx="2348345" cy="1012204"/>
            </a:xfrm>
            <a:prstGeom prst="rect">
              <a:avLst/>
            </a:prstGeom>
            <a:solidFill>
              <a:schemeClr val="bg2"/>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0" name="Oval 99">
              <a:extLst>
                <a:ext uri="{FF2B5EF4-FFF2-40B4-BE49-F238E27FC236}">
                  <a16:creationId xmlns:a16="http://schemas.microsoft.com/office/drawing/2014/main" id="{2670B604-8FB7-31D0-C3A3-EFD30BC40809}"/>
                </a:ext>
              </a:extLst>
            </p:cNvPr>
            <p:cNvSpPr/>
            <p:nvPr/>
          </p:nvSpPr>
          <p:spPr>
            <a:xfrm>
              <a:off x="29156891" y="14212481"/>
              <a:ext cx="2805545" cy="483755"/>
            </a:xfrm>
            <a:prstGeom prst="ellipse">
              <a:avLst/>
            </a:prstGeom>
            <a:solidFill>
              <a:srgbClr val="FECECE"/>
            </a:solidFill>
            <a:ln>
              <a:solidFill>
                <a:srgbClr val="FF8989"/>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Minus Sign 132">
              <a:extLst>
                <a:ext uri="{FF2B5EF4-FFF2-40B4-BE49-F238E27FC236}">
                  <a16:creationId xmlns:a16="http://schemas.microsoft.com/office/drawing/2014/main" id="{4DD23BDE-9C31-DE07-8653-A9453C8A5F32}"/>
                </a:ext>
              </a:extLst>
            </p:cNvPr>
            <p:cNvSpPr/>
            <p:nvPr/>
          </p:nvSpPr>
          <p:spPr>
            <a:xfrm rot="15264162">
              <a:off x="31812926" y="13636089"/>
              <a:ext cx="168234" cy="2010923"/>
            </a:xfrm>
            <a:prstGeom prst="mathMinus">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Isosceles Triangle 134">
              <a:extLst>
                <a:ext uri="{FF2B5EF4-FFF2-40B4-BE49-F238E27FC236}">
                  <a16:creationId xmlns:a16="http://schemas.microsoft.com/office/drawing/2014/main" id="{AC16CC39-4212-871D-ED49-0A5F48DAACB6}"/>
                </a:ext>
              </a:extLst>
            </p:cNvPr>
            <p:cNvSpPr/>
            <p:nvPr/>
          </p:nvSpPr>
          <p:spPr>
            <a:xfrm rot="1244147">
              <a:off x="29139126" y="14395389"/>
              <a:ext cx="152066" cy="150708"/>
            </a:xfrm>
            <a:prstGeom prst="triangle">
              <a:avLst/>
            </a:prstGeom>
            <a:solidFill>
              <a:schemeClr val="tx1">
                <a:lumMod val="50000"/>
                <a:lumOff val="5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Isosceles Triangle 135">
              <a:extLst>
                <a:ext uri="{FF2B5EF4-FFF2-40B4-BE49-F238E27FC236}">
                  <a16:creationId xmlns:a16="http://schemas.microsoft.com/office/drawing/2014/main" id="{233270C5-BE74-612B-AD1B-1DE9B7BD5466}"/>
                </a:ext>
              </a:extLst>
            </p:cNvPr>
            <p:cNvSpPr/>
            <p:nvPr/>
          </p:nvSpPr>
          <p:spPr>
            <a:xfrm rot="1244147">
              <a:off x="29253753" y="14432530"/>
              <a:ext cx="152066" cy="150708"/>
            </a:xfrm>
            <a:prstGeom prst="triangle">
              <a:avLst/>
            </a:prstGeom>
            <a:solidFill>
              <a:schemeClr val="tx1">
                <a:lumMod val="50000"/>
                <a:lumOff val="5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Isosceles Triangle 136">
              <a:extLst>
                <a:ext uri="{FF2B5EF4-FFF2-40B4-BE49-F238E27FC236}">
                  <a16:creationId xmlns:a16="http://schemas.microsoft.com/office/drawing/2014/main" id="{FAA46D61-E2E4-2242-6461-03A254190777}"/>
                </a:ext>
              </a:extLst>
            </p:cNvPr>
            <p:cNvSpPr/>
            <p:nvPr/>
          </p:nvSpPr>
          <p:spPr>
            <a:xfrm rot="1244147">
              <a:off x="29381473" y="14484602"/>
              <a:ext cx="152066" cy="150708"/>
            </a:xfrm>
            <a:prstGeom prst="triangle">
              <a:avLst/>
            </a:prstGeom>
            <a:solidFill>
              <a:schemeClr val="tx1">
                <a:lumMod val="50000"/>
                <a:lumOff val="5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Isosceles Triangle 137">
              <a:extLst>
                <a:ext uri="{FF2B5EF4-FFF2-40B4-BE49-F238E27FC236}">
                  <a16:creationId xmlns:a16="http://schemas.microsoft.com/office/drawing/2014/main" id="{6FABD664-8C00-5A7F-34E8-1418D6D8365C}"/>
                </a:ext>
              </a:extLst>
            </p:cNvPr>
            <p:cNvSpPr/>
            <p:nvPr/>
          </p:nvSpPr>
          <p:spPr>
            <a:xfrm rot="20543824">
              <a:off x="31644092" y="14471376"/>
              <a:ext cx="152066" cy="150708"/>
            </a:xfrm>
            <a:prstGeom prst="triangle">
              <a:avLst/>
            </a:prstGeom>
            <a:solidFill>
              <a:schemeClr val="tx1">
                <a:lumMod val="50000"/>
                <a:lumOff val="5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Isosceles Triangle 138">
              <a:extLst>
                <a:ext uri="{FF2B5EF4-FFF2-40B4-BE49-F238E27FC236}">
                  <a16:creationId xmlns:a16="http://schemas.microsoft.com/office/drawing/2014/main" id="{9C68727C-003B-895E-0DE5-96E585300C26}"/>
                </a:ext>
              </a:extLst>
            </p:cNvPr>
            <p:cNvSpPr/>
            <p:nvPr/>
          </p:nvSpPr>
          <p:spPr>
            <a:xfrm rot="20543824">
              <a:off x="31768605" y="14447305"/>
              <a:ext cx="152066" cy="150708"/>
            </a:xfrm>
            <a:prstGeom prst="triangle">
              <a:avLst/>
            </a:prstGeom>
            <a:solidFill>
              <a:schemeClr val="tx1">
                <a:lumMod val="50000"/>
                <a:lumOff val="5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Isosceles Triangle 139">
              <a:extLst>
                <a:ext uri="{FF2B5EF4-FFF2-40B4-BE49-F238E27FC236}">
                  <a16:creationId xmlns:a16="http://schemas.microsoft.com/office/drawing/2014/main" id="{997C18D2-EC3E-D5C4-A43E-DAF64CB01F0C}"/>
                </a:ext>
              </a:extLst>
            </p:cNvPr>
            <p:cNvSpPr/>
            <p:nvPr/>
          </p:nvSpPr>
          <p:spPr>
            <a:xfrm rot="20543824">
              <a:off x="31883527" y="14423162"/>
              <a:ext cx="152066" cy="150708"/>
            </a:xfrm>
            <a:prstGeom prst="triangle">
              <a:avLst/>
            </a:prstGeom>
            <a:solidFill>
              <a:schemeClr val="tx1">
                <a:lumMod val="50000"/>
                <a:lumOff val="5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2" name="Minus Sign 131">
            <a:extLst>
              <a:ext uri="{FF2B5EF4-FFF2-40B4-BE49-F238E27FC236}">
                <a16:creationId xmlns:a16="http://schemas.microsoft.com/office/drawing/2014/main" id="{1547DD94-63D2-20E8-6313-6534B4F3A7F3}"/>
              </a:ext>
            </a:extLst>
          </p:cNvPr>
          <p:cNvSpPr/>
          <p:nvPr/>
        </p:nvSpPr>
        <p:spPr>
          <a:xfrm rot="17438634">
            <a:off x="30208304" y="13508807"/>
            <a:ext cx="168234" cy="2010923"/>
          </a:xfrm>
          <a:prstGeom prst="mathMinus">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Freeform: Shape 145">
            <a:extLst>
              <a:ext uri="{FF2B5EF4-FFF2-40B4-BE49-F238E27FC236}">
                <a16:creationId xmlns:a16="http://schemas.microsoft.com/office/drawing/2014/main" id="{AA71CB63-1D8F-A9E1-8ADE-800EAF262A65}"/>
              </a:ext>
            </a:extLst>
          </p:cNvPr>
          <p:cNvSpPr/>
          <p:nvPr/>
        </p:nvSpPr>
        <p:spPr>
          <a:xfrm>
            <a:off x="29070300" y="14353384"/>
            <a:ext cx="1003300" cy="86517"/>
          </a:xfrm>
          <a:custGeom>
            <a:avLst/>
            <a:gdLst>
              <a:gd name="connsiteX0" fmla="*/ 1003300 w 1003300"/>
              <a:gd name="connsiteY0" fmla="*/ 23016 h 86517"/>
              <a:gd name="connsiteX1" fmla="*/ 495300 w 1003300"/>
              <a:gd name="connsiteY1" fmla="*/ 35716 h 86517"/>
              <a:gd name="connsiteX2" fmla="*/ 152400 w 1003300"/>
              <a:gd name="connsiteY2" fmla="*/ 73816 h 86517"/>
              <a:gd name="connsiteX3" fmla="*/ 0 w 1003300"/>
              <a:gd name="connsiteY3" fmla="*/ 86516 h 86517"/>
            </a:gdLst>
            <a:ahLst/>
            <a:cxnLst>
              <a:cxn ang="0">
                <a:pos x="connsiteX0" y="connsiteY0"/>
              </a:cxn>
              <a:cxn ang="0">
                <a:pos x="connsiteX1" y="connsiteY1"/>
              </a:cxn>
              <a:cxn ang="0">
                <a:pos x="connsiteX2" y="connsiteY2"/>
              </a:cxn>
              <a:cxn ang="0">
                <a:pos x="connsiteX3" y="connsiteY3"/>
              </a:cxn>
            </a:cxnLst>
            <a:rect l="l" t="t" r="r" b="b"/>
            <a:pathLst>
              <a:path w="1003300" h="86517">
                <a:moveTo>
                  <a:pt x="1003300" y="23016"/>
                </a:moveTo>
                <a:cubicBezTo>
                  <a:pt x="799950" y="-17654"/>
                  <a:pt x="922322" y="1279"/>
                  <a:pt x="495300" y="35716"/>
                </a:cubicBezTo>
                <a:cubicBezTo>
                  <a:pt x="380669" y="44960"/>
                  <a:pt x="266771" y="61777"/>
                  <a:pt x="152400" y="73816"/>
                </a:cubicBezTo>
                <a:cubicBezTo>
                  <a:pt x="28109" y="86899"/>
                  <a:pt x="57682" y="86516"/>
                  <a:pt x="0" y="86516"/>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Freeform: Shape 146">
            <a:extLst>
              <a:ext uri="{FF2B5EF4-FFF2-40B4-BE49-F238E27FC236}">
                <a16:creationId xmlns:a16="http://schemas.microsoft.com/office/drawing/2014/main" id="{E4EE9BE9-945B-748B-0771-54D1F8B82446}"/>
              </a:ext>
            </a:extLst>
          </p:cNvPr>
          <p:cNvSpPr/>
          <p:nvPr/>
        </p:nvSpPr>
        <p:spPr>
          <a:xfrm>
            <a:off x="33121600" y="14389100"/>
            <a:ext cx="535404" cy="787400"/>
          </a:xfrm>
          <a:custGeom>
            <a:avLst/>
            <a:gdLst>
              <a:gd name="connsiteX0" fmla="*/ 0 w 535404"/>
              <a:gd name="connsiteY0" fmla="*/ 0 h 787400"/>
              <a:gd name="connsiteX1" fmla="*/ 76200 w 535404"/>
              <a:gd name="connsiteY1" fmla="*/ 25400 h 787400"/>
              <a:gd name="connsiteX2" fmla="*/ 292100 w 535404"/>
              <a:gd name="connsiteY2" fmla="*/ 76200 h 787400"/>
              <a:gd name="connsiteX3" fmla="*/ 419100 w 535404"/>
              <a:gd name="connsiteY3" fmla="*/ 139700 h 787400"/>
              <a:gd name="connsiteX4" fmla="*/ 482600 w 535404"/>
              <a:gd name="connsiteY4" fmla="*/ 215900 h 787400"/>
              <a:gd name="connsiteX5" fmla="*/ 457200 w 535404"/>
              <a:gd name="connsiteY5" fmla="*/ 749300 h 787400"/>
              <a:gd name="connsiteX6" fmla="*/ 431800 w 535404"/>
              <a:gd name="connsiteY6" fmla="*/ 787400 h 787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5404" h="787400">
                <a:moveTo>
                  <a:pt x="0" y="0"/>
                </a:moveTo>
                <a:cubicBezTo>
                  <a:pt x="25400" y="8467"/>
                  <a:pt x="50293" y="18642"/>
                  <a:pt x="76200" y="25400"/>
                </a:cubicBezTo>
                <a:cubicBezTo>
                  <a:pt x="147738" y="44062"/>
                  <a:pt x="221962" y="52821"/>
                  <a:pt x="292100" y="76200"/>
                </a:cubicBezTo>
                <a:cubicBezTo>
                  <a:pt x="337001" y="91167"/>
                  <a:pt x="376767" y="118533"/>
                  <a:pt x="419100" y="139700"/>
                </a:cubicBezTo>
                <a:cubicBezTo>
                  <a:pt x="440267" y="165100"/>
                  <a:pt x="472482" y="184423"/>
                  <a:pt x="482600" y="215900"/>
                </a:cubicBezTo>
                <a:cubicBezTo>
                  <a:pt x="567318" y="479466"/>
                  <a:pt x="543694" y="500630"/>
                  <a:pt x="457200" y="749300"/>
                </a:cubicBezTo>
                <a:cubicBezTo>
                  <a:pt x="452186" y="763716"/>
                  <a:pt x="440267" y="774700"/>
                  <a:pt x="431800" y="787400"/>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TextBox 147">
            <a:extLst>
              <a:ext uri="{FF2B5EF4-FFF2-40B4-BE49-F238E27FC236}">
                <a16:creationId xmlns:a16="http://schemas.microsoft.com/office/drawing/2014/main" id="{68DACF9A-CEF4-2C0C-FB6E-404406D6F51C}"/>
              </a:ext>
            </a:extLst>
          </p:cNvPr>
          <p:cNvSpPr txBox="1"/>
          <p:nvPr/>
        </p:nvSpPr>
        <p:spPr>
          <a:xfrm>
            <a:off x="1293661" y="20179784"/>
            <a:ext cx="428322" cy="369332"/>
          </a:xfrm>
          <a:prstGeom prst="rect">
            <a:avLst/>
          </a:prstGeom>
          <a:noFill/>
        </p:spPr>
        <p:txBody>
          <a:bodyPr wrap="none" rtlCol="0">
            <a:spAutoFit/>
          </a:bodyPr>
          <a:lstStyle/>
          <a:p>
            <a:r>
              <a:rPr lang="en-US" b="1" dirty="0">
                <a:latin typeface="Times New Roman" panose="02020603050405020304" pitchFamily="18" charset="0"/>
                <a:cs typeface="Times New Roman" panose="02020603050405020304" pitchFamily="18" charset="0"/>
              </a:rPr>
              <a:t>b. </a:t>
            </a:r>
          </a:p>
        </p:txBody>
      </p:sp>
      <p:sp>
        <p:nvSpPr>
          <p:cNvPr id="149" name="TextBox 148">
            <a:extLst>
              <a:ext uri="{FF2B5EF4-FFF2-40B4-BE49-F238E27FC236}">
                <a16:creationId xmlns:a16="http://schemas.microsoft.com/office/drawing/2014/main" id="{35F919FB-7DFD-FDBE-6BC6-6BA7EFD370E8}"/>
              </a:ext>
            </a:extLst>
          </p:cNvPr>
          <p:cNvSpPr txBox="1"/>
          <p:nvPr/>
        </p:nvSpPr>
        <p:spPr>
          <a:xfrm>
            <a:off x="4759134" y="21849630"/>
            <a:ext cx="2326278" cy="307777"/>
          </a:xfrm>
          <a:prstGeom prst="rect">
            <a:avLst/>
          </a:prstGeom>
          <a:noFill/>
        </p:spPr>
        <p:txBody>
          <a:bodyPr wrap="none" rtlCol="0">
            <a:spAutoFit/>
          </a:bodyPr>
          <a:lstStyle/>
          <a:p>
            <a:r>
              <a:rPr lang="en-US" sz="1400" b="1" dirty="0">
                <a:latin typeface="Times New Roman" panose="02020603050405020304" pitchFamily="18" charset="0"/>
                <a:cs typeface="Times New Roman" panose="02020603050405020304" pitchFamily="18" charset="0"/>
              </a:rPr>
              <a:t>b. </a:t>
            </a:r>
            <a:r>
              <a:rPr lang="en-US" sz="1400" dirty="0">
                <a:latin typeface="Times New Roman" panose="02020603050405020304" pitchFamily="18" charset="0"/>
                <a:cs typeface="Times New Roman" panose="02020603050405020304" pitchFamily="18" charset="0"/>
              </a:rPr>
              <a:t>Red laser experiment setup</a:t>
            </a:r>
            <a:endParaRPr lang="en-US" sz="1400" b="1" dirty="0">
              <a:latin typeface="Times New Roman" panose="02020603050405020304" pitchFamily="18" charset="0"/>
              <a:cs typeface="Times New Roman" panose="02020603050405020304" pitchFamily="18" charset="0"/>
            </a:endParaRPr>
          </a:p>
        </p:txBody>
      </p:sp>
      <p:sp>
        <p:nvSpPr>
          <p:cNvPr id="150" name="TextBox 149">
            <a:extLst>
              <a:ext uri="{FF2B5EF4-FFF2-40B4-BE49-F238E27FC236}">
                <a16:creationId xmlns:a16="http://schemas.microsoft.com/office/drawing/2014/main" id="{A5756DE1-4B3E-6901-4E36-747ADFB532BA}"/>
              </a:ext>
            </a:extLst>
          </p:cNvPr>
          <p:cNvSpPr txBox="1"/>
          <p:nvPr/>
        </p:nvSpPr>
        <p:spPr>
          <a:xfrm>
            <a:off x="1282677" y="23590251"/>
            <a:ext cx="402674" cy="369332"/>
          </a:xfrm>
          <a:prstGeom prst="rect">
            <a:avLst/>
          </a:prstGeom>
          <a:noFill/>
        </p:spPr>
        <p:txBody>
          <a:bodyPr wrap="none" rtlCol="0">
            <a:spAutoFit/>
          </a:bodyPr>
          <a:lstStyle/>
          <a:p>
            <a:r>
              <a:rPr lang="en-US" b="1" dirty="0">
                <a:latin typeface="Times New Roman" panose="02020603050405020304" pitchFamily="18" charset="0"/>
                <a:cs typeface="Times New Roman" panose="02020603050405020304" pitchFamily="18" charset="0"/>
              </a:rPr>
              <a:t>c. </a:t>
            </a:r>
          </a:p>
        </p:txBody>
      </p:sp>
      <p:sp>
        <p:nvSpPr>
          <p:cNvPr id="151" name="TextBox 150">
            <a:extLst>
              <a:ext uri="{FF2B5EF4-FFF2-40B4-BE49-F238E27FC236}">
                <a16:creationId xmlns:a16="http://schemas.microsoft.com/office/drawing/2014/main" id="{EB2A3E78-6B6D-38B6-2F05-91B848DD63A2}"/>
              </a:ext>
            </a:extLst>
          </p:cNvPr>
          <p:cNvSpPr txBox="1"/>
          <p:nvPr/>
        </p:nvSpPr>
        <p:spPr>
          <a:xfrm>
            <a:off x="4491432" y="25360293"/>
            <a:ext cx="2593980" cy="307777"/>
          </a:xfrm>
          <a:prstGeom prst="rect">
            <a:avLst/>
          </a:prstGeom>
          <a:noFill/>
        </p:spPr>
        <p:txBody>
          <a:bodyPr wrap="none" rtlCol="0">
            <a:spAutoFit/>
          </a:bodyPr>
          <a:lstStyle/>
          <a:p>
            <a:r>
              <a:rPr lang="en-US" sz="1400" b="1" dirty="0">
                <a:latin typeface="Times New Roman" panose="02020603050405020304" pitchFamily="18" charset="0"/>
                <a:cs typeface="Times New Roman" panose="02020603050405020304" pitchFamily="18" charset="0"/>
              </a:rPr>
              <a:t>c. </a:t>
            </a:r>
            <a:r>
              <a:rPr lang="en-US" sz="1400" dirty="0">
                <a:latin typeface="Times New Roman" panose="02020603050405020304" pitchFamily="18" charset="0"/>
                <a:cs typeface="Times New Roman" panose="02020603050405020304" pitchFamily="18" charset="0"/>
              </a:rPr>
              <a:t>Infrared laser experiment setup</a:t>
            </a:r>
            <a:endParaRPr lang="en-US" sz="1400" b="1" dirty="0">
              <a:latin typeface="Times New Roman" panose="02020603050405020304" pitchFamily="18" charset="0"/>
              <a:cs typeface="Times New Roman" panose="02020603050405020304" pitchFamily="18" charset="0"/>
            </a:endParaRPr>
          </a:p>
        </p:txBody>
      </p:sp>
      <p:sp>
        <p:nvSpPr>
          <p:cNvPr id="123" name="TextBox 122">
            <a:extLst>
              <a:ext uri="{FF2B5EF4-FFF2-40B4-BE49-F238E27FC236}">
                <a16:creationId xmlns:a16="http://schemas.microsoft.com/office/drawing/2014/main" id="{1632E3D0-5434-A418-6017-898DD6C1D73E}"/>
              </a:ext>
            </a:extLst>
          </p:cNvPr>
          <p:cNvSpPr txBox="1"/>
          <p:nvPr/>
        </p:nvSpPr>
        <p:spPr>
          <a:xfrm>
            <a:off x="33807400" y="13592934"/>
            <a:ext cx="78777" cy="307777"/>
          </a:xfrm>
          <a:prstGeom prst="rect">
            <a:avLst/>
          </a:prstGeom>
          <a:noFill/>
        </p:spPr>
        <p:txBody>
          <a:bodyPr wrap="square" rtlCol="0">
            <a:spAutoFit/>
          </a:bodyPr>
          <a:lstStyle/>
          <a:p>
            <a:endParaRPr lang="en-US" sz="1400" b="1" dirty="0">
              <a:latin typeface="Times New Roman" panose="02020603050405020304" pitchFamily="18" charset="0"/>
              <a:cs typeface="Times New Roman" panose="02020603050405020304" pitchFamily="18" charset="0"/>
            </a:endParaRPr>
          </a:p>
        </p:txBody>
      </p:sp>
      <p:sp>
        <p:nvSpPr>
          <p:cNvPr id="124" name="TextBox 123">
            <a:extLst>
              <a:ext uri="{FF2B5EF4-FFF2-40B4-BE49-F238E27FC236}">
                <a16:creationId xmlns:a16="http://schemas.microsoft.com/office/drawing/2014/main" id="{28211D33-8BD0-1E25-8EC1-5246EC68B9F5}"/>
              </a:ext>
            </a:extLst>
          </p:cNvPr>
          <p:cNvSpPr txBox="1"/>
          <p:nvPr/>
        </p:nvSpPr>
        <p:spPr>
          <a:xfrm>
            <a:off x="33780728" y="13232742"/>
            <a:ext cx="2457514" cy="1600438"/>
          </a:xfrm>
          <a:prstGeom prst="rect">
            <a:avLst/>
          </a:prstGeom>
          <a:noFill/>
        </p:spPr>
        <p:txBody>
          <a:bodyPr wrap="square" rtlCol="0">
            <a:spAutoFit/>
          </a:bodyPr>
          <a:lstStyle/>
          <a:p>
            <a:r>
              <a:rPr lang="en-US" sz="1400" b="1" dirty="0">
                <a:latin typeface="Times New Roman" panose="02020603050405020304" pitchFamily="18" charset="0"/>
                <a:cs typeface="Times New Roman" panose="02020603050405020304" pitchFamily="18" charset="0"/>
              </a:rPr>
              <a:t>d. </a:t>
            </a:r>
            <a:r>
              <a:rPr lang="en-US" sz="1400" dirty="0">
                <a:latin typeface="Times New Roman" panose="02020603050405020304" pitchFamily="18" charset="0"/>
                <a:cs typeface="Times New Roman" panose="02020603050405020304" pitchFamily="18" charset="0"/>
              </a:rPr>
              <a:t>The current look at the experiment. The laser was widened and while it does bathe the entirety of the GaAs sample, it may have been too weak after having gone through the telescope</a:t>
            </a:r>
            <a:endParaRPr lang="en-US" sz="1400" b="1" dirty="0">
              <a:latin typeface="Times New Roman" panose="02020603050405020304" pitchFamily="18" charset="0"/>
              <a:cs typeface="Times New Roman" panose="02020603050405020304" pitchFamily="18" charset="0"/>
            </a:endParaRPr>
          </a:p>
        </p:txBody>
      </p:sp>
      <p:sp>
        <p:nvSpPr>
          <p:cNvPr id="126" name="TextBox 125">
            <a:extLst>
              <a:ext uri="{FF2B5EF4-FFF2-40B4-BE49-F238E27FC236}">
                <a16:creationId xmlns:a16="http://schemas.microsoft.com/office/drawing/2014/main" id="{06286DE8-5381-B704-35DA-4B11E7212785}"/>
              </a:ext>
            </a:extLst>
          </p:cNvPr>
          <p:cNvSpPr txBox="1"/>
          <p:nvPr/>
        </p:nvSpPr>
        <p:spPr>
          <a:xfrm>
            <a:off x="33163735" y="15463715"/>
            <a:ext cx="3073597" cy="1815882"/>
          </a:xfrm>
          <a:prstGeom prst="rect">
            <a:avLst/>
          </a:prstGeom>
          <a:noFill/>
        </p:spPr>
        <p:txBody>
          <a:bodyPr wrap="square" rtlCol="0">
            <a:spAutoFit/>
          </a:bodyPr>
          <a:lstStyle/>
          <a:p>
            <a:r>
              <a:rPr lang="en-US" sz="1400" b="1" dirty="0">
                <a:latin typeface="Times New Roman" panose="02020603050405020304" pitchFamily="18" charset="0"/>
                <a:cs typeface="Times New Roman" panose="02020603050405020304" pitchFamily="18" charset="0"/>
              </a:rPr>
              <a:t>e. </a:t>
            </a:r>
            <a:r>
              <a:rPr lang="en-US" sz="1400" dirty="0">
                <a:latin typeface="Times New Roman" panose="02020603050405020304" pitchFamily="18" charset="0"/>
                <a:cs typeface="Times New Roman" panose="02020603050405020304" pitchFamily="18" charset="0"/>
              </a:rPr>
              <a:t>A look at the experiment that I propose. The sample size of the metal must be reduced heavily but a concentrated laser may still bathe the entirety of the sample and retain its power. This way, it may have enough power to change the resistance value of the GaAs</a:t>
            </a:r>
            <a:endParaRPr lang="en-US" sz="1400" dirty="0"/>
          </a:p>
        </p:txBody>
      </p:sp>
    </p:spTree>
    <p:extLst>
      <p:ext uri="{BB962C8B-B14F-4D97-AF65-F5344CB8AC3E}">
        <p14:creationId xmlns:p14="http://schemas.microsoft.com/office/powerpoint/2010/main" val="88344652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 2013 - 2022</Template>
  <TotalTime>1301</TotalTime>
  <Words>1399</Words>
  <Application>Microsoft Office PowerPoint</Application>
  <PresentationFormat>Custom</PresentationFormat>
  <Paragraphs>135</Paragraphs>
  <Slides>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Calibri</vt:lpstr>
      <vt:lpstr>Calibri Light</vt:lpstr>
      <vt:lpstr>Georgia</vt:lpstr>
      <vt:lpstr>Times New Roman</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Emily Slattery</dc:creator>
  <cp:lastModifiedBy>Patrick Brien</cp:lastModifiedBy>
  <cp:revision>77</cp:revision>
  <cp:lastPrinted>2019-03-06T16:28:29Z</cp:lastPrinted>
  <dcterms:created xsi:type="dcterms:W3CDTF">2019-03-05T16:02:29Z</dcterms:created>
  <dcterms:modified xsi:type="dcterms:W3CDTF">2023-07-26T22:36:21Z</dcterms:modified>
</cp:coreProperties>
</file>

<file path=docProps/thumbnail.jpeg>
</file>